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74"/>
  </p:notesMasterIdLst>
  <p:sldIdLst>
    <p:sldId id="256" r:id="rId2"/>
    <p:sldId id="304" r:id="rId3"/>
    <p:sldId id="342" r:id="rId4"/>
    <p:sldId id="323" r:id="rId5"/>
    <p:sldId id="305" r:id="rId6"/>
    <p:sldId id="330" r:id="rId7"/>
    <p:sldId id="331" r:id="rId8"/>
    <p:sldId id="332" r:id="rId9"/>
    <p:sldId id="333" r:id="rId10"/>
    <p:sldId id="334" r:id="rId11"/>
    <p:sldId id="335" r:id="rId12"/>
    <p:sldId id="307" r:id="rId13"/>
    <p:sldId id="347" r:id="rId14"/>
    <p:sldId id="336" r:id="rId15"/>
    <p:sldId id="337" r:id="rId16"/>
    <p:sldId id="339" r:id="rId17"/>
    <p:sldId id="338" r:id="rId18"/>
    <p:sldId id="341" r:id="rId19"/>
    <p:sldId id="340" r:id="rId20"/>
    <p:sldId id="345" r:id="rId21"/>
    <p:sldId id="346" r:id="rId22"/>
    <p:sldId id="344" r:id="rId23"/>
    <p:sldId id="343" r:id="rId24"/>
    <p:sldId id="308" r:id="rId25"/>
    <p:sldId id="286" r:id="rId26"/>
    <p:sldId id="290" r:id="rId27"/>
    <p:sldId id="258" r:id="rId28"/>
    <p:sldId id="262" r:id="rId29"/>
    <p:sldId id="287" r:id="rId30"/>
    <p:sldId id="257" r:id="rId31"/>
    <p:sldId id="259" r:id="rId32"/>
    <p:sldId id="261" r:id="rId33"/>
    <p:sldId id="260" r:id="rId34"/>
    <p:sldId id="278" r:id="rId35"/>
    <p:sldId id="281" r:id="rId36"/>
    <p:sldId id="268" r:id="rId37"/>
    <p:sldId id="269" r:id="rId38"/>
    <p:sldId id="272" r:id="rId39"/>
    <p:sldId id="291" r:id="rId40"/>
    <p:sldId id="288" r:id="rId41"/>
    <p:sldId id="289" r:id="rId42"/>
    <p:sldId id="349" r:id="rId43"/>
    <p:sldId id="352" r:id="rId44"/>
    <p:sldId id="276" r:id="rId45"/>
    <p:sldId id="300" r:id="rId46"/>
    <p:sldId id="350" r:id="rId47"/>
    <p:sldId id="301" r:id="rId48"/>
    <p:sldId id="348" r:id="rId49"/>
    <p:sldId id="309" r:id="rId50"/>
    <p:sldId id="321" r:id="rId51"/>
    <p:sldId id="270" r:id="rId52"/>
    <p:sldId id="271" r:id="rId53"/>
    <p:sldId id="273" r:id="rId54"/>
    <p:sldId id="274" r:id="rId55"/>
    <p:sldId id="295" r:id="rId56"/>
    <p:sldId id="322" r:id="rId57"/>
    <p:sldId id="318" r:id="rId58"/>
    <p:sldId id="317" r:id="rId59"/>
    <p:sldId id="316" r:id="rId60"/>
    <p:sldId id="319" r:id="rId61"/>
    <p:sldId id="310" r:id="rId62"/>
    <p:sldId id="311" r:id="rId63"/>
    <p:sldId id="312" r:id="rId64"/>
    <p:sldId id="313" r:id="rId65"/>
    <p:sldId id="314" r:id="rId66"/>
    <p:sldId id="315" r:id="rId67"/>
    <p:sldId id="275" r:id="rId68"/>
    <p:sldId id="351" r:id="rId69"/>
    <p:sldId id="302" r:id="rId70"/>
    <p:sldId id="303" r:id="rId71"/>
    <p:sldId id="326" r:id="rId72"/>
    <p:sldId id="327" r:id="rId7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65661" autoAdjust="0"/>
  </p:normalViewPr>
  <p:slideViewPr>
    <p:cSldViewPr>
      <p:cViewPr varScale="1">
        <p:scale>
          <a:sx n="72" d="100"/>
          <a:sy n="72" d="100"/>
        </p:scale>
        <p:origin x="2322" y="72"/>
      </p:cViewPr>
      <p:guideLst>
        <p:guide orient="horz" pos="2160"/>
        <p:guide pos="2880"/>
      </p:guideLst>
    </p:cSldViewPr>
  </p:slideViewPr>
  <p:outlineViewPr>
    <p:cViewPr>
      <p:scale>
        <a:sx n="33" d="100"/>
        <a:sy n="33" d="100"/>
      </p:scale>
      <p:origin x="0" y="306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84C8BE7-C9A4-4C72-A824-852603A21E88}" type="datetimeFigureOut">
              <a:rPr lang="en-US" smtClean="0"/>
              <a:pPr/>
              <a:t>11/10/2025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030109-F068-4832-9806-64DFA358C769}" type="slidenum">
              <a:rPr lang="en-US" smtClean="0"/>
              <a:pPr/>
              <a:t>‹#›</a:t>
            </a:fld>
            <a:endParaRPr lang="en-US"/>
          </a:p>
        </p:txBody>
      </p:sp>
    </p:spTree>
    <p:extLst>
      <p:ext uri="{BB962C8B-B14F-4D97-AF65-F5344CB8AC3E}">
        <p14:creationId xmlns:p14="http://schemas.microsoft.com/office/powerpoint/2010/main" val="304745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F030109-F068-4832-9806-64DFA358C769}" type="slidenum">
              <a:rPr lang="en-US" smtClean="0"/>
              <a:pPr/>
              <a:t>1</a:t>
            </a:fld>
            <a:endParaRPr lang="en-US" dirty="0"/>
          </a:p>
        </p:txBody>
      </p:sp>
    </p:spTree>
    <p:extLst>
      <p:ext uri="{BB962C8B-B14F-4D97-AF65-F5344CB8AC3E}">
        <p14:creationId xmlns:p14="http://schemas.microsoft.com/office/powerpoint/2010/main" val="24071974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Look at the main diagonal on the Mona Lisa to clarify the idea of functional space.</a:t>
            </a:r>
          </a:p>
        </p:txBody>
      </p:sp>
      <p:sp>
        <p:nvSpPr>
          <p:cNvPr id="4" name="Slide Number Placeholder 3"/>
          <p:cNvSpPr>
            <a:spLocks noGrp="1"/>
          </p:cNvSpPr>
          <p:nvPr>
            <p:ph type="sldNum" sz="quarter" idx="10"/>
          </p:nvPr>
        </p:nvSpPr>
        <p:spPr/>
        <p:txBody>
          <a:bodyPr/>
          <a:lstStyle/>
          <a:p>
            <a:fld id="{AF030109-F068-4832-9806-64DFA358C769}" type="slidenum">
              <a:rPr lang="en-US" smtClean="0"/>
              <a:pPr/>
              <a:t>38</a:t>
            </a:fld>
            <a:endParaRPr lang="en-US"/>
          </a:p>
        </p:txBody>
      </p:sp>
    </p:spTree>
    <p:extLst>
      <p:ext uri="{BB962C8B-B14F-4D97-AF65-F5344CB8AC3E}">
        <p14:creationId xmlns:p14="http://schemas.microsoft.com/office/powerpoint/2010/main" val="4372564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Relate to Parrish work</a:t>
            </a:r>
          </a:p>
        </p:txBody>
      </p:sp>
      <p:sp>
        <p:nvSpPr>
          <p:cNvPr id="4" name="Slide Number Placeholder 3"/>
          <p:cNvSpPr>
            <a:spLocks noGrp="1"/>
          </p:cNvSpPr>
          <p:nvPr>
            <p:ph type="sldNum" sz="quarter" idx="10"/>
          </p:nvPr>
        </p:nvSpPr>
        <p:spPr/>
        <p:txBody>
          <a:bodyPr/>
          <a:lstStyle/>
          <a:p>
            <a:fld id="{AF030109-F068-4832-9806-64DFA358C769}" type="slidenum">
              <a:rPr lang="en-US" smtClean="0"/>
              <a:pPr/>
              <a:t>39</a:t>
            </a:fld>
            <a:endParaRPr lang="en-US"/>
          </a:p>
        </p:txBody>
      </p:sp>
    </p:spTree>
    <p:extLst>
      <p:ext uri="{BB962C8B-B14F-4D97-AF65-F5344CB8AC3E}">
        <p14:creationId xmlns:p14="http://schemas.microsoft.com/office/powerpoint/2010/main" val="23162530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Rule of Thirds</a:t>
            </a:r>
          </a:p>
        </p:txBody>
      </p:sp>
      <p:sp>
        <p:nvSpPr>
          <p:cNvPr id="4" name="Slide Number Placeholder 3"/>
          <p:cNvSpPr>
            <a:spLocks noGrp="1"/>
          </p:cNvSpPr>
          <p:nvPr>
            <p:ph type="sldNum" sz="quarter" idx="10"/>
          </p:nvPr>
        </p:nvSpPr>
        <p:spPr/>
        <p:txBody>
          <a:bodyPr/>
          <a:lstStyle/>
          <a:p>
            <a:fld id="{AF030109-F068-4832-9806-64DFA358C769}" type="slidenum">
              <a:rPr lang="en-US" smtClean="0"/>
              <a:pPr/>
              <a:t>40</a:t>
            </a:fld>
            <a:endParaRPr lang="en-US"/>
          </a:p>
        </p:txBody>
      </p:sp>
    </p:spTree>
    <p:extLst>
      <p:ext uri="{BB962C8B-B14F-4D97-AF65-F5344CB8AC3E}">
        <p14:creationId xmlns:p14="http://schemas.microsoft.com/office/powerpoint/2010/main" val="33615214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F030109-F068-4832-9806-64DFA358C769}" type="slidenum">
              <a:rPr lang="en-US" smtClean="0"/>
              <a:pPr/>
              <a:t>42</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Rule of Thirds</a:t>
            </a:r>
          </a:p>
        </p:txBody>
      </p:sp>
      <p:sp>
        <p:nvSpPr>
          <p:cNvPr id="4" name="Slide Number Placeholder 3"/>
          <p:cNvSpPr>
            <a:spLocks noGrp="1"/>
          </p:cNvSpPr>
          <p:nvPr>
            <p:ph type="sldNum" sz="quarter" idx="10"/>
          </p:nvPr>
        </p:nvSpPr>
        <p:spPr/>
        <p:txBody>
          <a:bodyPr/>
          <a:lstStyle/>
          <a:p>
            <a:fld id="{AF030109-F068-4832-9806-64DFA358C769}" type="slidenum">
              <a:rPr lang="en-US" smtClean="0"/>
              <a:pPr/>
              <a:t>43</a:t>
            </a:fld>
            <a:endParaRPr lang="en-US"/>
          </a:p>
        </p:txBody>
      </p:sp>
    </p:spTree>
    <p:extLst>
      <p:ext uri="{BB962C8B-B14F-4D97-AF65-F5344CB8AC3E}">
        <p14:creationId xmlns:p14="http://schemas.microsoft.com/office/powerpoint/2010/main" val="33615214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F030109-F068-4832-9806-64DFA358C769}" type="slidenum">
              <a:rPr lang="en-US" smtClean="0"/>
              <a:pPr/>
              <a:t>44</a:t>
            </a:fld>
            <a:endParaRPr lang="en-US"/>
          </a:p>
        </p:txBody>
      </p:sp>
    </p:spTree>
    <p:extLst>
      <p:ext uri="{BB962C8B-B14F-4D97-AF65-F5344CB8AC3E}">
        <p14:creationId xmlns:p14="http://schemas.microsoft.com/office/powerpoint/2010/main" val="24963450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endParaRPr lang="en-US" sz="1200" kern="1200" baseline="0" dirty="0">
              <a:solidFill>
                <a:schemeClr val="tx1"/>
              </a:solidFill>
              <a:latin typeface="+mn-lt"/>
              <a:ea typeface="+mn-ea"/>
              <a:cs typeface="+mn-cs"/>
            </a:endParaRPr>
          </a:p>
          <a:p>
            <a:endParaRPr lang="en-US" sz="1200" kern="1200" dirty="0">
              <a:solidFill>
                <a:srgbClr val="FF0000"/>
              </a:solidFill>
              <a:latin typeface="+mn-lt"/>
              <a:ea typeface="+mn-ea"/>
              <a:cs typeface="+mn-cs"/>
            </a:endParaRPr>
          </a:p>
          <a:p>
            <a:r>
              <a:rPr lang="en-US" dirty="0">
                <a:solidFill>
                  <a:srgbClr val="FF0000"/>
                </a:solidFill>
              </a:rPr>
              <a:t>Mario </a:t>
            </a:r>
            <a:r>
              <a:rPr lang="en-US" dirty="0" err="1">
                <a:solidFill>
                  <a:srgbClr val="FF0000"/>
                </a:solidFill>
              </a:rPr>
              <a:t>Livio</a:t>
            </a:r>
            <a:r>
              <a:rPr lang="en-US" dirty="0">
                <a:solidFill>
                  <a:srgbClr val="FF0000"/>
                </a:solidFill>
              </a:rPr>
              <a:t> claimed “the Golden Ratio is supposed to be found in the dimensions of a rectangle around Mona Lisa’s face. In the absence of any clear (and documented) indication of where precisely such a rectangle should be drawn, this idea represents just another opportunity for number juggling.” Is he right? </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F030109-F068-4832-9806-64DFA358C769}" type="slidenum">
              <a:rPr lang="en-US" smtClean="0"/>
              <a:pPr/>
              <a:t>45</a:t>
            </a:fld>
            <a:endParaRPr lang="en-US"/>
          </a:p>
        </p:txBody>
      </p:sp>
    </p:spTree>
    <p:extLst>
      <p:ext uri="{BB962C8B-B14F-4D97-AF65-F5344CB8AC3E}">
        <p14:creationId xmlns:p14="http://schemas.microsoft.com/office/powerpoint/2010/main" val="24963450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This illustrates</a:t>
            </a:r>
            <a:r>
              <a:rPr lang="en-US" sz="1200" kern="1200" baseline="0" dirty="0">
                <a:solidFill>
                  <a:schemeClr val="tx1"/>
                </a:solidFill>
                <a:latin typeface="+mn-lt"/>
                <a:ea typeface="+mn-ea"/>
                <a:cs typeface="+mn-cs"/>
              </a:rPr>
              <a:t> the idea of </a:t>
            </a:r>
            <a:r>
              <a:rPr lang="en-US" dirty="0"/>
              <a:t>functional</a:t>
            </a:r>
            <a:r>
              <a:rPr lang="en-US" sz="1200" kern="1200" baseline="0" dirty="0">
                <a:solidFill>
                  <a:schemeClr val="tx1"/>
                </a:solidFill>
                <a:latin typeface="+mn-lt"/>
                <a:ea typeface="+mn-ea"/>
                <a:cs typeface="+mn-cs"/>
              </a:rPr>
              <a:t> space and the use of the Golden Section. </a:t>
            </a:r>
            <a:endParaRPr lang="en-US" sz="1200" kern="1200" dirty="0">
              <a:solidFill>
                <a:schemeClr val="tx1"/>
              </a:solidFill>
              <a:latin typeface="+mn-lt"/>
              <a:ea typeface="+mn-ea"/>
              <a:cs typeface="+mn-cs"/>
            </a:endParaRPr>
          </a:p>
          <a:p>
            <a:endParaRPr lang="en-US" sz="1200" kern="1200" baseline="0" dirty="0">
              <a:solidFill>
                <a:schemeClr val="tx1"/>
              </a:solidFill>
              <a:latin typeface="+mn-lt"/>
              <a:ea typeface="+mn-ea"/>
              <a:cs typeface="+mn-cs"/>
            </a:endParaRPr>
          </a:p>
          <a:p>
            <a:endParaRPr lang="en-US" sz="1200" kern="1200" dirty="0">
              <a:solidFill>
                <a:srgbClr val="FF0000"/>
              </a:solidFill>
              <a:latin typeface="+mn-lt"/>
              <a:ea typeface="+mn-ea"/>
              <a:cs typeface="+mn-cs"/>
            </a:endParaRPr>
          </a:p>
          <a:p>
            <a:r>
              <a:rPr lang="en-US" sz="1200" kern="1200" dirty="0">
                <a:solidFill>
                  <a:schemeClr val="tx1"/>
                </a:solidFill>
                <a:latin typeface="+mn-lt"/>
                <a:ea typeface="+mn-ea"/>
                <a:cs typeface="+mn-cs"/>
              </a:rPr>
              <a:t>The dimensions of the painting are height: 77 cm; length: 53 cm (from the Louvre website). This ratio of width to height (1:1.45) does not correspond to any of the standard root rectangles and is certainly not a Golden Ratio rectangle. No proper overlap or concatenation of root rectangles could be found to create a rectangle with the ratio computed utilizing the dimensions of the </a:t>
            </a:r>
            <a:r>
              <a:rPr lang="en-US" sz="1200" i="1" kern="1200" dirty="0">
                <a:solidFill>
                  <a:schemeClr val="tx1"/>
                </a:solidFill>
                <a:latin typeface="+mn-lt"/>
                <a:ea typeface="+mn-ea"/>
                <a:cs typeface="+mn-cs"/>
              </a:rPr>
              <a:t>Mona Lisa</a:t>
            </a:r>
            <a:r>
              <a:rPr lang="en-US" sz="1200" kern="1200" dirty="0">
                <a:solidFill>
                  <a:schemeClr val="tx1"/>
                </a:solidFill>
                <a:latin typeface="+mn-lt"/>
                <a:ea typeface="+mn-ea"/>
                <a:cs typeface="+mn-cs"/>
              </a:rPr>
              <a:t>. Something was missing, literally. The answer was presented in Prof. Christopher </a:t>
            </a:r>
            <a:r>
              <a:rPr lang="en-US" sz="1200" kern="1200" dirty="0" err="1">
                <a:solidFill>
                  <a:schemeClr val="tx1"/>
                </a:solidFill>
                <a:latin typeface="+mn-lt"/>
                <a:ea typeface="+mn-ea"/>
                <a:cs typeface="+mn-cs"/>
              </a:rPr>
              <a:t>Whitcombe’s</a:t>
            </a:r>
            <a:r>
              <a:rPr lang="en-US" sz="1200" kern="1200" dirty="0">
                <a:solidFill>
                  <a:schemeClr val="tx1"/>
                </a:solidFill>
                <a:latin typeface="+mn-lt"/>
                <a:ea typeface="+mn-ea"/>
                <a:cs typeface="+mn-cs"/>
              </a:rPr>
              <a:t> paper, </a:t>
            </a:r>
            <a:r>
              <a:rPr lang="en-US" sz="1200" i="1" kern="1200" dirty="0" err="1">
                <a:solidFill>
                  <a:schemeClr val="tx1"/>
                </a:solidFill>
                <a:latin typeface="+mn-lt"/>
                <a:ea typeface="+mn-ea"/>
                <a:cs typeface="+mn-cs"/>
              </a:rPr>
              <a:t>Da</a:t>
            </a:r>
            <a:r>
              <a:rPr lang="en-US" sz="1200" i="1" kern="1200" dirty="0">
                <a:solidFill>
                  <a:schemeClr val="tx1"/>
                </a:solidFill>
                <a:latin typeface="+mn-lt"/>
                <a:ea typeface="+mn-ea"/>
                <a:cs typeface="+mn-cs"/>
              </a:rPr>
              <a:t> Vinci's Code, Leonardo's Life, Art, and Writings</a:t>
            </a:r>
            <a:r>
              <a:rPr lang="en-US" sz="1200" kern="1200" dirty="0">
                <a:solidFill>
                  <a:schemeClr val="tx1"/>
                </a:solidFill>
                <a:latin typeface="+mn-lt"/>
                <a:ea typeface="+mn-ea"/>
                <a:cs typeface="+mn-cs"/>
              </a:rPr>
              <a:t> where he stated “[The painting] became part of the French royal collection [on </a:t>
            </a:r>
            <a:r>
              <a:rPr lang="en-US" sz="1200" kern="1200" dirty="0" err="1">
                <a:solidFill>
                  <a:schemeClr val="tx1"/>
                </a:solidFill>
                <a:latin typeface="+mn-lt"/>
                <a:ea typeface="+mn-ea"/>
                <a:cs typeface="+mn-cs"/>
              </a:rPr>
              <a:t>DaVinci’s</a:t>
            </a:r>
            <a:r>
              <a:rPr lang="en-US" sz="1200" kern="1200" dirty="0">
                <a:solidFill>
                  <a:schemeClr val="tx1"/>
                </a:solidFill>
                <a:latin typeface="+mn-lt"/>
                <a:ea typeface="+mn-ea"/>
                <a:cs typeface="+mn-cs"/>
              </a:rPr>
              <a:t> death] and was </a:t>
            </a:r>
            <a:r>
              <a:rPr lang="en-US" sz="1200" i="1" kern="1200" dirty="0">
                <a:solidFill>
                  <a:schemeClr val="tx1"/>
                </a:solidFill>
                <a:latin typeface="+mn-lt"/>
                <a:ea typeface="+mn-ea"/>
                <a:cs typeface="+mn-cs"/>
              </a:rPr>
              <a:t>later trimmed by about an inch on either side</a:t>
            </a:r>
            <a:r>
              <a:rPr lang="en-US" sz="1200" kern="1200" dirty="0">
                <a:solidFill>
                  <a:schemeClr val="tx1"/>
                </a:solidFill>
                <a:latin typeface="+mn-lt"/>
                <a:ea typeface="+mn-ea"/>
                <a:cs typeface="+mn-cs"/>
              </a:rPr>
              <a:t> [italics mine].” If the missing inch is added to each side of the painting, two √4 rectangles may be overlapped (see the figure above) and form the outer boundary of the painting. Notice, the diagonal of the root 4 rectangles form the </a:t>
            </a:r>
            <a:r>
              <a:rPr lang="en-US" sz="1200" kern="1200" dirty="0">
                <a:solidFill>
                  <a:srgbClr val="FFFF00"/>
                </a:solidFill>
                <a:latin typeface="+mn-lt"/>
                <a:ea typeface="+mn-ea"/>
                <a:cs typeface="+mn-cs"/>
              </a:rPr>
              <a:t>DOMINANT DIAGONAL </a:t>
            </a:r>
            <a:r>
              <a:rPr lang="en-US" sz="1200" kern="1200" dirty="0">
                <a:solidFill>
                  <a:schemeClr val="tx1"/>
                </a:solidFill>
                <a:latin typeface="+mn-lt"/>
                <a:ea typeface="+mn-ea"/>
                <a:cs typeface="+mn-cs"/>
              </a:rPr>
              <a:t>for the composition! The shape 1, 2, 3 and, 4, defines one of the rectangles. The second rectangle is defined by the shape 1A, 2A, 3A and, 4A. The rectangle formed by A, B, C, and D is a Golden Ratio rectangle, which may be subdivided to locate every feature of the face. For example the chin, the bottom of the neck, the bodice of the dress the width of the head (including the hair) can all be located on a subdivision of the rectangle A, B, C, D. In addition, this analysis may be continued by subdividing the two √4 rectangles. The results are astonishing. Every major feature of the painting lies on a subdivision of these rectangles. Notice: There are 6 root four rectangles. 1, 4A, C,</a:t>
            </a:r>
            <a:r>
              <a:rPr lang="en-US" sz="1200" kern="1200" baseline="0" dirty="0">
                <a:solidFill>
                  <a:schemeClr val="tx1"/>
                </a:solidFill>
                <a:latin typeface="+mn-lt"/>
                <a:ea typeface="+mn-ea"/>
                <a:cs typeface="+mn-cs"/>
              </a:rPr>
              <a:t> B form a root four rectangle. Rectangle A, B, C, D is a Golden Section rectangle which fits perfectly into the root four.</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This lack of correspondence to any root rectangle puzzled </a:t>
            </a:r>
            <a:r>
              <a:rPr lang="en-US" sz="1200" kern="1200" baseline="0" dirty="0" err="1">
                <a:solidFill>
                  <a:schemeClr val="tx1"/>
                </a:solidFill>
                <a:latin typeface="+mn-lt"/>
                <a:ea typeface="+mn-ea"/>
                <a:cs typeface="+mn-cs"/>
              </a:rPr>
              <a:t>Bulent</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Atalay</a:t>
            </a:r>
            <a:r>
              <a:rPr lang="en-US" sz="1200" kern="1200" baseline="0" dirty="0">
                <a:solidFill>
                  <a:schemeClr val="tx1"/>
                </a:solidFill>
                <a:latin typeface="+mn-lt"/>
                <a:ea typeface="+mn-ea"/>
                <a:cs typeface="+mn-cs"/>
              </a:rPr>
              <a:t>, author of “Math and the Mona Lisa”. See page 176. “The proportions of the “Mona Lisa” panel are about 1:1.45, not particularly close to the Golden ratio of 1:1.618, though the earlier trimming of the painting on its sides makes this test meaningless for us.” Unfortunately, he must have never studied what we have learned here. He makes, as well as many others, wild guesses an incorrect assumptions about </a:t>
            </a:r>
            <a:r>
              <a:rPr lang="en-US" sz="1200" kern="1200" baseline="0" dirty="0" err="1">
                <a:solidFill>
                  <a:schemeClr val="tx1"/>
                </a:solidFill>
                <a:latin typeface="+mn-lt"/>
                <a:ea typeface="+mn-ea"/>
                <a:cs typeface="+mn-cs"/>
              </a:rPr>
              <a:t>DaVinci’s</a:t>
            </a:r>
            <a:r>
              <a:rPr lang="en-US" sz="1200" kern="1200" baseline="0" dirty="0">
                <a:solidFill>
                  <a:schemeClr val="tx1"/>
                </a:solidFill>
                <a:latin typeface="+mn-lt"/>
                <a:ea typeface="+mn-ea"/>
                <a:cs typeface="+mn-cs"/>
              </a:rPr>
              <a:t> composition. Leonardo was the consummate scientist. There was a </a:t>
            </a:r>
            <a:r>
              <a:rPr lang="en-US" sz="1200" kern="1200" baseline="0" dirty="0" err="1">
                <a:solidFill>
                  <a:schemeClr val="tx1"/>
                </a:solidFill>
                <a:latin typeface="+mn-lt"/>
                <a:ea typeface="+mn-ea"/>
                <a:cs typeface="+mn-cs"/>
              </a:rPr>
              <a:t>mathimatical</a:t>
            </a:r>
            <a:r>
              <a:rPr lang="en-US" sz="1200" kern="1200" baseline="0" dirty="0">
                <a:solidFill>
                  <a:schemeClr val="tx1"/>
                </a:solidFill>
                <a:latin typeface="+mn-lt"/>
                <a:ea typeface="+mn-ea"/>
                <a:cs typeface="+mn-cs"/>
              </a:rPr>
              <a:t> reason why the woman’s face was placed exactly where it is on the canvas!</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F030109-F068-4832-9806-64DFA358C769}" type="slidenum">
              <a:rPr lang="en-US" smtClean="0"/>
              <a:pPr/>
              <a:t>47</a:t>
            </a:fld>
            <a:endParaRPr lang="en-US" dirty="0"/>
          </a:p>
        </p:txBody>
      </p:sp>
    </p:spTree>
    <p:extLst>
      <p:ext uri="{BB962C8B-B14F-4D97-AF65-F5344CB8AC3E}">
        <p14:creationId xmlns:p14="http://schemas.microsoft.com/office/powerpoint/2010/main" val="24963450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Look at the main diagonal on the Mona Lisa to clarify the idea of functional space.</a:t>
            </a:r>
          </a:p>
        </p:txBody>
      </p:sp>
      <p:sp>
        <p:nvSpPr>
          <p:cNvPr id="4" name="Slide Number Placeholder 3"/>
          <p:cNvSpPr>
            <a:spLocks noGrp="1"/>
          </p:cNvSpPr>
          <p:nvPr>
            <p:ph type="sldNum" sz="quarter" idx="10"/>
          </p:nvPr>
        </p:nvSpPr>
        <p:spPr/>
        <p:txBody>
          <a:bodyPr/>
          <a:lstStyle/>
          <a:p>
            <a:fld id="{AF030109-F068-4832-9806-64DFA358C769}" type="slidenum">
              <a:rPr lang="en-US" smtClean="0"/>
              <a:pPr/>
              <a:t>49</a:t>
            </a:fld>
            <a:endParaRPr lang="en-US" dirty="0"/>
          </a:p>
        </p:txBody>
      </p:sp>
    </p:spTree>
    <p:extLst>
      <p:ext uri="{BB962C8B-B14F-4D97-AF65-F5344CB8AC3E}">
        <p14:creationId xmlns:p14="http://schemas.microsoft.com/office/powerpoint/2010/main" val="4372564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Mathematically this is the meaning of the term “root rectangles”. The numbers inside the squares represent the area of the squares. Therefore,</a:t>
            </a:r>
            <a:r>
              <a:rPr lang="en-US" baseline="0" dirty="0"/>
              <a:t> the sides are the square roots of the area. Hence the name Root Rectangles. </a:t>
            </a:r>
            <a:r>
              <a:rPr lang="en-US" dirty="0"/>
              <a:t>All you really need to remember is the rectangle you wish to use</a:t>
            </a:r>
            <a:r>
              <a:rPr lang="en-US" baseline="0" dirty="0"/>
              <a:t> for your art work, given the chosen functional space, and the angle theta. More on this in a minute.</a:t>
            </a:r>
            <a:endParaRPr lang="en-US" dirty="0"/>
          </a:p>
        </p:txBody>
      </p:sp>
      <p:sp>
        <p:nvSpPr>
          <p:cNvPr id="4" name="Slide Number Placeholder 3"/>
          <p:cNvSpPr>
            <a:spLocks noGrp="1"/>
          </p:cNvSpPr>
          <p:nvPr>
            <p:ph type="sldNum" sz="quarter" idx="10"/>
          </p:nvPr>
        </p:nvSpPr>
        <p:spPr/>
        <p:txBody>
          <a:bodyPr/>
          <a:lstStyle/>
          <a:p>
            <a:fld id="{AF030109-F068-4832-9806-64DFA358C769}" type="slidenum">
              <a:rPr lang="en-US" smtClean="0"/>
              <a:pPr/>
              <a:t>51</a:t>
            </a:fld>
            <a:endParaRPr lang="en-US" dirty="0"/>
          </a:p>
        </p:txBody>
      </p:sp>
    </p:spTree>
    <p:extLst>
      <p:ext uri="{BB962C8B-B14F-4D97-AF65-F5344CB8AC3E}">
        <p14:creationId xmlns:p14="http://schemas.microsoft.com/office/powerpoint/2010/main" val="1151869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F030109-F068-4832-9806-64DFA358C769}"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F030109-F068-4832-9806-64DFA358C769}" type="slidenum">
              <a:rPr lang="en-US" smtClean="0"/>
              <a:pPr/>
              <a:t>53</a:t>
            </a:fld>
            <a:endParaRPr lang="en-US" dirty="0"/>
          </a:p>
        </p:txBody>
      </p:sp>
    </p:spTree>
    <p:extLst>
      <p:ext uri="{BB962C8B-B14F-4D97-AF65-F5344CB8AC3E}">
        <p14:creationId xmlns:p14="http://schemas.microsoft.com/office/powerpoint/2010/main" val="27352760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F030109-F068-4832-9806-64DFA358C769}" type="slidenum">
              <a:rPr lang="en-US" smtClean="0"/>
              <a:pPr/>
              <a:t>54</a:t>
            </a:fld>
            <a:endParaRPr lang="en-US" dirty="0"/>
          </a:p>
        </p:txBody>
      </p:sp>
    </p:spTree>
    <p:extLst>
      <p:ext uri="{BB962C8B-B14F-4D97-AF65-F5344CB8AC3E}">
        <p14:creationId xmlns:p14="http://schemas.microsoft.com/office/powerpoint/2010/main" val="39315945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You may</a:t>
            </a:r>
            <a:r>
              <a:rPr lang="en-US" baseline="0" dirty="0"/>
              <a:t> have to adjust angle, remove unwanted features.</a:t>
            </a:r>
            <a:endParaRPr lang="en-US" dirty="0"/>
          </a:p>
        </p:txBody>
      </p:sp>
      <p:sp>
        <p:nvSpPr>
          <p:cNvPr id="4" name="Slide Number Placeholder 3"/>
          <p:cNvSpPr>
            <a:spLocks noGrp="1"/>
          </p:cNvSpPr>
          <p:nvPr>
            <p:ph type="sldNum" sz="quarter" idx="10"/>
          </p:nvPr>
        </p:nvSpPr>
        <p:spPr/>
        <p:txBody>
          <a:bodyPr/>
          <a:lstStyle/>
          <a:p>
            <a:fld id="{AF030109-F068-4832-9806-64DFA358C769}" type="slidenum">
              <a:rPr lang="en-US" smtClean="0"/>
              <a:pPr/>
              <a:t>59</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You may</a:t>
            </a:r>
            <a:r>
              <a:rPr lang="en-US" baseline="0" dirty="0"/>
              <a:t> have to adjust angle, remove unwanted features.</a:t>
            </a:r>
            <a:endParaRPr lang="en-US" dirty="0"/>
          </a:p>
        </p:txBody>
      </p:sp>
      <p:sp>
        <p:nvSpPr>
          <p:cNvPr id="4" name="Slide Number Placeholder 3"/>
          <p:cNvSpPr>
            <a:spLocks noGrp="1"/>
          </p:cNvSpPr>
          <p:nvPr>
            <p:ph type="sldNum" sz="quarter" idx="10"/>
          </p:nvPr>
        </p:nvSpPr>
        <p:spPr/>
        <p:txBody>
          <a:bodyPr/>
          <a:lstStyle/>
          <a:p>
            <a:fld id="{AF030109-F068-4832-9806-64DFA358C769}" type="slidenum">
              <a:rPr lang="en-US" smtClean="0"/>
              <a:pPr/>
              <a:t>60</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Rectangle is a root phi</a:t>
            </a:r>
          </a:p>
        </p:txBody>
      </p:sp>
      <p:sp>
        <p:nvSpPr>
          <p:cNvPr id="4" name="Slide Number Placeholder 3"/>
          <p:cNvSpPr>
            <a:spLocks noGrp="1"/>
          </p:cNvSpPr>
          <p:nvPr>
            <p:ph type="sldNum" sz="quarter" idx="10"/>
          </p:nvPr>
        </p:nvSpPr>
        <p:spPr/>
        <p:txBody>
          <a:bodyPr/>
          <a:lstStyle/>
          <a:p>
            <a:fld id="{AF030109-F068-4832-9806-64DFA358C769}" type="slidenum">
              <a:rPr lang="en-US" smtClean="0"/>
              <a:pPr/>
              <a:t>63</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Phi rectangle and Golden Spiral</a:t>
            </a:r>
          </a:p>
        </p:txBody>
      </p:sp>
      <p:sp>
        <p:nvSpPr>
          <p:cNvPr id="4" name="Slide Number Placeholder 3"/>
          <p:cNvSpPr>
            <a:spLocks noGrp="1"/>
          </p:cNvSpPr>
          <p:nvPr>
            <p:ph type="sldNum" sz="quarter" idx="10"/>
          </p:nvPr>
        </p:nvSpPr>
        <p:spPr/>
        <p:txBody>
          <a:bodyPr/>
          <a:lstStyle/>
          <a:p>
            <a:fld id="{AF030109-F068-4832-9806-64DFA358C769}" type="slidenum">
              <a:rPr lang="en-US" smtClean="0"/>
              <a:pPr/>
              <a:t>65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Why use dynamic symmetry? A young local art student Ryan </a:t>
            </a:r>
            <a:r>
              <a:rPr lang="en-US" sz="1200" kern="1200" dirty="0" err="1">
                <a:solidFill>
                  <a:schemeClr val="tx1"/>
                </a:solidFill>
                <a:latin typeface="+mn-lt"/>
                <a:ea typeface="+mn-ea"/>
                <a:cs typeface="+mn-cs"/>
              </a:rPr>
              <a:t>Brooker</a:t>
            </a:r>
            <a:r>
              <a:rPr lang="en-US" sz="1200" kern="1200" dirty="0">
                <a:solidFill>
                  <a:schemeClr val="tx1"/>
                </a:solidFill>
                <a:latin typeface="+mn-lt"/>
                <a:ea typeface="+mn-ea"/>
                <a:cs typeface="+mn-cs"/>
              </a:rPr>
              <a:t> of Tennessee described the creative process most succinctly when he said: “True freedom comes from discipline using classical techniques of design. When you have limits you are forced to organize your design and think more about what you are doing.” Kenyon Cox echoed this young man’s words when he wrote, “Without design there may be representation…but there can be </a:t>
            </a:r>
            <a:r>
              <a:rPr lang="en-US" sz="1200" i="1" kern="1200" dirty="0">
                <a:solidFill>
                  <a:schemeClr val="tx1"/>
                </a:solidFill>
                <a:latin typeface="+mn-lt"/>
                <a:ea typeface="+mn-ea"/>
                <a:cs typeface="+mn-cs"/>
              </a:rPr>
              <a:t>no</a:t>
            </a:r>
            <a:r>
              <a:rPr lang="en-US" sz="1200" kern="1200" dirty="0">
                <a:solidFill>
                  <a:schemeClr val="tx1"/>
                </a:solidFill>
                <a:latin typeface="+mn-lt"/>
                <a:ea typeface="+mn-ea"/>
                <a:cs typeface="+mn-cs"/>
              </a:rPr>
              <a:t> art.”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Another famous Renaissance man, a contemporary of </a:t>
            </a:r>
            <a:r>
              <a:rPr lang="en-US" sz="1200" kern="1200" dirty="0" err="1">
                <a:solidFill>
                  <a:schemeClr val="tx1"/>
                </a:solidFill>
                <a:latin typeface="+mn-lt"/>
                <a:ea typeface="+mn-ea"/>
                <a:cs typeface="+mn-cs"/>
              </a:rPr>
              <a:t>Alberti</a:t>
            </a:r>
            <a:r>
              <a:rPr lang="en-US" sz="1200" kern="1200" dirty="0">
                <a:solidFill>
                  <a:schemeClr val="tx1"/>
                </a:solidFill>
                <a:latin typeface="+mn-lt"/>
                <a:ea typeface="+mn-ea"/>
                <a:cs typeface="+mn-cs"/>
              </a:rPr>
              <a:t> and </a:t>
            </a:r>
            <a:r>
              <a:rPr lang="en-US" sz="1200" kern="1200" dirty="0" err="1">
                <a:solidFill>
                  <a:schemeClr val="tx1"/>
                </a:solidFill>
                <a:latin typeface="+mn-lt"/>
                <a:ea typeface="+mn-ea"/>
                <a:cs typeface="+mn-cs"/>
              </a:rPr>
              <a:t>DaVinci</a:t>
            </a:r>
            <a:r>
              <a:rPr lang="en-US" sz="1200" kern="1200" dirty="0">
                <a:solidFill>
                  <a:schemeClr val="tx1"/>
                </a:solidFill>
                <a:latin typeface="+mn-lt"/>
                <a:ea typeface="+mn-ea"/>
                <a:cs typeface="+mn-cs"/>
              </a:rPr>
              <a:t>,  Luca </a:t>
            </a:r>
            <a:r>
              <a:rPr lang="en-US" sz="1200" kern="1200" dirty="0" err="1">
                <a:solidFill>
                  <a:schemeClr val="tx1"/>
                </a:solidFill>
                <a:latin typeface="+mn-lt"/>
                <a:ea typeface="+mn-ea"/>
                <a:cs typeface="+mn-cs"/>
              </a:rPr>
              <a:t>Pacioli</a:t>
            </a:r>
            <a:r>
              <a:rPr lang="en-US" sz="1200" kern="1200" dirty="0">
                <a:solidFill>
                  <a:schemeClr val="tx1"/>
                </a:solidFill>
                <a:latin typeface="+mn-lt"/>
                <a:ea typeface="+mn-ea"/>
                <a:cs typeface="+mn-cs"/>
              </a:rPr>
              <a:t> and published the </a:t>
            </a:r>
            <a:r>
              <a:rPr lang="en-US" sz="1200" i="1" kern="1200" dirty="0">
                <a:solidFill>
                  <a:schemeClr val="tx1"/>
                </a:solidFill>
                <a:latin typeface="+mn-lt"/>
                <a:ea typeface="+mn-ea"/>
                <a:cs typeface="+mn-cs"/>
              </a:rPr>
              <a:t>De</a:t>
            </a:r>
            <a:r>
              <a:rPr lang="en-US" sz="1200" kern="1200" dirty="0">
                <a:solidFill>
                  <a:schemeClr val="tx1"/>
                </a:solidFill>
                <a:latin typeface="+mn-lt"/>
                <a:ea typeface="+mn-ea"/>
                <a:cs typeface="+mn-cs"/>
              </a:rPr>
              <a:t> </a:t>
            </a:r>
            <a:r>
              <a:rPr lang="en-US" sz="1200" i="1" kern="1200" dirty="0" err="1">
                <a:solidFill>
                  <a:schemeClr val="tx1"/>
                </a:solidFill>
                <a:latin typeface="+mn-lt"/>
                <a:ea typeface="+mn-ea"/>
                <a:cs typeface="+mn-cs"/>
              </a:rPr>
              <a:t>Divina</a:t>
            </a:r>
            <a:r>
              <a:rPr lang="en-US" sz="1200" i="1" kern="1200" dirty="0">
                <a:solidFill>
                  <a:schemeClr val="tx1"/>
                </a:solidFill>
                <a:latin typeface="+mn-lt"/>
                <a:ea typeface="+mn-ea"/>
                <a:cs typeface="+mn-cs"/>
              </a:rPr>
              <a:t> </a:t>
            </a:r>
            <a:r>
              <a:rPr lang="en-US" sz="1200" i="1" kern="1200" dirty="0" err="1">
                <a:solidFill>
                  <a:schemeClr val="tx1"/>
                </a:solidFill>
                <a:latin typeface="+mn-lt"/>
                <a:ea typeface="+mn-ea"/>
                <a:cs typeface="+mn-cs"/>
              </a:rPr>
              <a:t>proportione</a:t>
            </a:r>
            <a:r>
              <a:rPr lang="en-US" sz="1200" kern="1200" dirty="0">
                <a:solidFill>
                  <a:schemeClr val="tx1"/>
                </a:solidFill>
                <a:latin typeface="+mn-lt"/>
                <a:ea typeface="+mn-ea"/>
                <a:cs typeface="+mn-cs"/>
              </a:rPr>
              <a:t> in 1509. In it he refers to the golden ratio as heaven-sent. Why does he call the golden ratio </a:t>
            </a:r>
            <a:r>
              <a:rPr lang="en-US" sz="1200" i="1" kern="1200" dirty="0">
                <a:solidFill>
                  <a:schemeClr val="tx1"/>
                </a:solidFill>
                <a:latin typeface="+mn-lt"/>
                <a:ea typeface="+mn-ea"/>
                <a:cs typeface="+mn-cs"/>
              </a:rPr>
              <a:t>divine</a:t>
            </a:r>
            <a:r>
              <a:rPr lang="en-US" sz="1200" kern="1200" dirty="0">
                <a:solidFill>
                  <a:schemeClr val="tx1"/>
                </a:solidFill>
                <a:latin typeface="+mn-lt"/>
                <a:ea typeface="+mn-ea"/>
                <a:cs typeface="+mn-cs"/>
              </a:rPr>
              <a:t>?</a:t>
            </a:r>
          </a:p>
          <a:p>
            <a:r>
              <a:rPr lang="en-US" sz="1200" kern="1200" dirty="0">
                <a:solidFill>
                  <a:schemeClr val="tx1"/>
                </a:solidFill>
                <a:latin typeface="+mn-lt"/>
                <a:ea typeface="+mn-ea"/>
                <a:cs typeface="+mn-cs"/>
              </a:rPr>
              <a:t>1. Like God, it is unique.</a:t>
            </a:r>
          </a:p>
          <a:p>
            <a:r>
              <a:rPr lang="en-US" sz="1200" kern="1200" dirty="0">
                <a:solidFill>
                  <a:schemeClr val="tx1"/>
                </a:solidFill>
                <a:latin typeface="+mn-lt"/>
                <a:ea typeface="+mn-ea"/>
                <a:cs typeface="+mn-cs"/>
              </a:rPr>
              <a:t>2. As the Trinity is one substance in three persons, the divine proportion is a single proportion in three terms.</a:t>
            </a:r>
          </a:p>
          <a:p>
            <a:r>
              <a:rPr lang="en-US" sz="1200" kern="1200" dirty="0">
                <a:solidFill>
                  <a:schemeClr val="tx1"/>
                </a:solidFill>
                <a:latin typeface="+mn-lt"/>
                <a:ea typeface="+mn-ea"/>
                <a:cs typeface="+mn-cs"/>
              </a:rPr>
              <a:t>3. As God cannot be described in words, the divine proportion cannot be expressed by a rational number. It is occult and secret.</a:t>
            </a:r>
          </a:p>
          <a:p>
            <a:r>
              <a:rPr lang="en-US" sz="1200" kern="1200" dirty="0">
                <a:solidFill>
                  <a:schemeClr val="tx1"/>
                </a:solidFill>
                <a:latin typeface="+mn-lt"/>
                <a:ea typeface="+mn-ea"/>
                <a:cs typeface="+mn-cs"/>
              </a:rPr>
              <a:t>4. Like God it is always similar to itself. After centuries of oral transmission, the golden ratio was finally succinctly expressed by </a:t>
            </a:r>
            <a:r>
              <a:rPr lang="en-US" sz="1200" kern="1200" dirty="0" err="1">
                <a:solidFill>
                  <a:schemeClr val="tx1"/>
                </a:solidFill>
                <a:latin typeface="+mn-lt"/>
                <a:ea typeface="+mn-ea"/>
                <a:cs typeface="+mn-cs"/>
              </a:rPr>
              <a:t>Pacioli</a:t>
            </a:r>
            <a:r>
              <a:rPr lang="en-US" sz="1200" kern="1200" dirty="0">
                <a:solidFill>
                  <a:schemeClr val="tx1"/>
                </a:solidFill>
                <a:latin typeface="+mn-lt"/>
                <a:ea typeface="+mn-ea"/>
                <a:cs typeface="+mn-cs"/>
              </a:rPr>
              <a:t>. </a:t>
            </a:r>
          </a:p>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F030109-F068-4832-9806-64DFA358C769}" type="slidenum">
              <a:rPr lang="en-US" smtClean="0"/>
              <a:pPr/>
              <a:t>67</a:t>
            </a:fld>
            <a:endParaRPr lang="en-US"/>
          </a:p>
        </p:txBody>
      </p:sp>
    </p:spTree>
    <p:extLst>
      <p:ext uri="{BB962C8B-B14F-4D97-AF65-F5344CB8AC3E}">
        <p14:creationId xmlns:p14="http://schemas.microsoft.com/office/powerpoint/2010/main" val="10343332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F030109-F068-4832-9806-64DFA358C769}" type="slidenum">
              <a:rPr lang="en-US" smtClean="0"/>
              <a:pPr/>
              <a:t>72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F030109-F068-4832-9806-64DFA358C769}" type="slidenum">
              <a:rPr lang="en-US" smtClean="0"/>
              <a:pPr/>
              <a:t>12</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Of course these are only guidelines to help you establish a coherent composition. Sometimes rules are meant to be broken. However, to successfully break the rules you must understand them first!</a:t>
            </a:r>
          </a:p>
        </p:txBody>
      </p:sp>
      <p:sp>
        <p:nvSpPr>
          <p:cNvPr id="4" name="Slide Number Placeholder 3"/>
          <p:cNvSpPr>
            <a:spLocks noGrp="1"/>
          </p:cNvSpPr>
          <p:nvPr>
            <p:ph type="sldNum" sz="quarter" idx="10"/>
          </p:nvPr>
        </p:nvSpPr>
        <p:spPr/>
        <p:txBody>
          <a:bodyPr/>
          <a:lstStyle/>
          <a:p>
            <a:fld id="{AF030109-F068-4832-9806-64DFA358C769}" type="slidenum">
              <a:rPr lang="en-US" smtClean="0"/>
              <a:pPr/>
              <a:t>14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Good reference:</a:t>
            </a:r>
          </a:p>
          <a:p>
            <a:endParaRPr lang="en-US" dirty="0"/>
          </a:p>
          <a:p>
            <a:r>
              <a:rPr lang="en-US" dirty="0"/>
              <a:t>https://www.21-draw.com/composition-in-art/</a:t>
            </a:r>
          </a:p>
        </p:txBody>
      </p:sp>
      <p:sp>
        <p:nvSpPr>
          <p:cNvPr id="4" name="Slide Number Placeholder 3"/>
          <p:cNvSpPr>
            <a:spLocks noGrp="1"/>
          </p:cNvSpPr>
          <p:nvPr>
            <p:ph type="sldNum" sz="quarter" idx="10"/>
          </p:nvPr>
        </p:nvSpPr>
        <p:spPr/>
        <p:txBody>
          <a:bodyPr/>
          <a:lstStyle/>
          <a:p>
            <a:fld id="{AF030109-F068-4832-9806-64DFA358C769}" type="slidenum">
              <a:rPr lang="en-US" smtClean="0"/>
              <a:pPr/>
              <a:t>21</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F030109-F068-4832-9806-64DFA358C769}" type="slidenum">
              <a:rPr lang="en-US" smtClean="0"/>
              <a:pPr/>
              <a:t>22</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Look at the main diagonal on the Mona Lisa to clarify the idea of functional space.</a:t>
            </a:r>
          </a:p>
        </p:txBody>
      </p:sp>
      <p:sp>
        <p:nvSpPr>
          <p:cNvPr id="4" name="Slide Number Placeholder 3"/>
          <p:cNvSpPr>
            <a:spLocks noGrp="1"/>
          </p:cNvSpPr>
          <p:nvPr>
            <p:ph type="sldNum" sz="quarter" idx="10"/>
          </p:nvPr>
        </p:nvSpPr>
        <p:spPr/>
        <p:txBody>
          <a:bodyPr/>
          <a:lstStyle/>
          <a:p>
            <a:fld id="{AF030109-F068-4832-9806-64DFA358C769}" type="slidenum">
              <a:rPr lang="en-US" smtClean="0"/>
              <a:pPr/>
              <a:t>24</a:t>
            </a:fld>
            <a:endParaRPr lang="en-US" dirty="0"/>
          </a:p>
        </p:txBody>
      </p:sp>
    </p:spTree>
    <p:extLst>
      <p:ext uri="{BB962C8B-B14F-4D97-AF65-F5344CB8AC3E}">
        <p14:creationId xmlns:p14="http://schemas.microsoft.com/office/powerpoint/2010/main" val="4372564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Swing an arc from B using E as the center of the arc. The Golden Rectangle is A</a:t>
            </a:r>
            <a:r>
              <a:rPr lang="en-US" baseline="0" dirty="0"/>
              <a:t> D F G. The ratio of DF/DC = 1.618 or Phi.</a:t>
            </a:r>
            <a:endParaRPr lang="en-US" dirty="0"/>
          </a:p>
        </p:txBody>
      </p:sp>
      <p:sp>
        <p:nvSpPr>
          <p:cNvPr id="4" name="Slide Number Placeholder 3"/>
          <p:cNvSpPr>
            <a:spLocks noGrp="1"/>
          </p:cNvSpPr>
          <p:nvPr>
            <p:ph type="sldNum" sz="quarter" idx="10"/>
          </p:nvPr>
        </p:nvSpPr>
        <p:spPr/>
        <p:txBody>
          <a:bodyPr/>
          <a:lstStyle/>
          <a:p>
            <a:fld id="{AF030109-F068-4832-9806-64DFA358C769}" type="slidenum">
              <a:rPr lang="en-US" smtClean="0"/>
              <a:pPr/>
              <a:t>34</a:t>
            </a:fld>
            <a:endParaRPr lang="en-US"/>
          </a:p>
        </p:txBody>
      </p:sp>
    </p:spTree>
    <p:extLst>
      <p:ext uri="{BB962C8B-B14F-4D97-AF65-F5344CB8AC3E}">
        <p14:creationId xmlns:p14="http://schemas.microsoft.com/office/powerpoint/2010/main" val="41458318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F030109-F068-4832-9806-64DFA358C769}" type="slidenum">
              <a:rPr lang="en-US" smtClean="0"/>
              <a:pPr/>
              <a:t>36</a:t>
            </a:fld>
            <a:endParaRPr lang="en-US"/>
          </a:p>
        </p:txBody>
      </p:sp>
    </p:spTree>
    <p:extLst>
      <p:ext uri="{BB962C8B-B14F-4D97-AF65-F5344CB8AC3E}">
        <p14:creationId xmlns:p14="http://schemas.microsoft.com/office/powerpoint/2010/main" val="1543635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a:t>Click to edit Master title style</a:t>
            </a:r>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Date Placeholder 14"/>
          <p:cNvSpPr>
            <a:spLocks noGrp="1"/>
          </p:cNvSpPr>
          <p:nvPr>
            <p:ph type="dt" sz="half" idx="10"/>
          </p:nvPr>
        </p:nvSpPr>
        <p:spPr/>
        <p:txBody>
          <a:bodyPr/>
          <a:lstStyle/>
          <a:p>
            <a:fld id="{8693F9CB-2F92-4177-A1FB-3D071CB43E96}" type="datetimeFigureOut">
              <a:rPr lang="en-US" smtClean="0"/>
              <a:pPr/>
              <a:t>11/10/2025</a:t>
            </a:fld>
            <a:endParaRPr lang="en-US"/>
          </a:p>
        </p:txBody>
      </p:sp>
      <p:sp>
        <p:nvSpPr>
          <p:cNvPr id="16" name="Slide Number Placeholder 15"/>
          <p:cNvSpPr>
            <a:spLocks noGrp="1"/>
          </p:cNvSpPr>
          <p:nvPr>
            <p:ph type="sldNum" sz="quarter" idx="11"/>
          </p:nvPr>
        </p:nvSpPr>
        <p:spPr/>
        <p:txBody>
          <a:bodyPr/>
          <a:lstStyle/>
          <a:p>
            <a:fld id="{A5EB864E-1180-4F64-8802-130775845D5A}" type="slidenum">
              <a:rPr lang="en-US" smtClean="0"/>
              <a:pPr/>
              <a:t>‹#›</a:t>
            </a:fld>
            <a:endParaRPr lang="en-US"/>
          </a:p>
        </p:txBody>
      </p:sp>
      <p:sp>
        <p:nvSpPr>
          <p:cNvPr id="17" name="Footer Placeholder 16"/>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693F9CB-2F92-4177-A1FB-3D071CB43E96}" type="datetimeFigureOut">
              <a:rPr lang="en-US" smtClean="0"/>
              <a:pPr/>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EB864E-1180-4F64-8802-130775845D5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693F9CB-2F92-4177-A1FB-3D071CB43E96}" type="datetimeFigureOut">
              <a:rPr lang="en-US" smtClean="0"/>
              <a:pPr/>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EB864E-1180-4F64-8802-130775845D5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4" name="Date Placeholder 13"/>
          <p:cNvSpPr>
            <a:spLocks noGrp="1"/>
          </p:cNvSpPr>
          <p:nvPr>
            <p:ph type="dt" sz="half" idx="14"/>
          </p:nvPr>
        </p:nvSpPr>
        <p:spPr/>
        <p:txBody>
          <a:bodyPr/>
          <a:lstStyle/>
          <a:p>
            <a:fld id="{8693F9CB-2F92-4177-A1FB-3D071CB43E96}" type="datetimeFigureOut">
              <a:rPr lang="en-US" smtClean="0"/>
              <a:pPr/>
              <a:t>11/10/2025</a:t>
            </a:fld>
            <a:endParaRPr lang="en-US"/>
          </a:p>
        </p:txBody>
      </p:sp>
      <p:sp>
        <p:nvSpPr>
          <p:cNvPr id="15" name="Slide Number Placeholder 14"/>
          <p:cNvSpPr>
            <a:spLocks noGrp="1"/>
          </p:cNvSpPr>
          <p:nvPr>
            <p:ph type="sldNum" sz="quarter" idx="15"/>
          </p:nvPr>
        </p:nvSpPr>
        <p:spPr/>
        <p:txBody>
          <a:bodyPr/>
          <a:lstStyle>
            <a:lvl1pPr algn="ctr">
              <a:defRPr/>
            </a:lvl1pPr>
          </a:lstStyle>
          <a:p>
            <a:fld id="{A5EB864E-1180-4F64-8802-130775845D5A}" type="slidenum">
              <a:rPr lang="en-US" smtClean="0"/>
              <a:pPr/>
              <a:t>‹#›</a:t>
            </a:fld>
            <a:endParaRPr lang="en-US"/>
          </a:p>
        </p:txBody>
      </p:sp>
      <p:sp>
        <p:nvSpPr>
          <p:cNvPr id="16" name="Footer Placeholder 15"/>
          <p:cNvSpPr>
            <a:spLocks noGrp="1"/>
          </p:cNvSpPr>
          <p:nvPr>
            <p:ph type="ftr" sz="quarter" idx="16"/>
          </p:nvPr>
        </p:nvSpPr>
        <p:spPr/>
        <p:txBody>
          <a:bodyPr/>
          <a:lstStyle/>
          <a:p>
            <a:endParaRPr lang="en-US"/>
          </a:p>
        </p:txBody>
      </p:sp>
      <p:sp>
        <p:nvSpPr>
          <p:cNvPr id="17" name="Title 16"/>
          <p:cNvSpPr>
            <a:spLocks noGrp="1"/>
          </p:cNvSpPr>
          <p:nvPr>
            <p:ph type="title"/>
          </p:nvPr>
        </p:nvSpPr>
        <p:spPr/>
        <p:txBody>
          <a:bodyPr rtlCol="0" anchor="b" anchorCtr="0"/>
          <a:lstStyle/>
          <a:p>
            <a:r>
              <a:rPr kumimoji="0"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693F9CB-2F92-4177-A1FB-3D071CB43E96}" type="datetimeFigureOut">
              <a:rPr lang="en-US" smtClean="0"/>
              <a:pPr/>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EB864E-1180-4F64-8802-130775845D5A}" type="slidenum">
              <a:rPr lang="en-US" smtClean="0"/>
              <a:pPr/>
              <a:t>‹#›</a:t>
            </a:fld>
            <a:endParaRPr lang="en-US"/>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a:t>Click to edit Master title style</a:t>
            </a:r>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693F9CB-2F92-4177-A1FB-3D071CB43E96}" type="datetimeFigureOut">
              <a:rPr lang="en-US" smtClean="0"/>
              <a:pPr/>
              <a:t>11/10/2025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EB864E-1180-4F64-8802-130775845D5A}" type="slidenum">
              <a:rPr lang="en-US" smtClean="0"/>
              <a:pPr/>
              <a:t>‹#›</a:t>
            </a:fld>
            <a:endParaRPr lang="en-US"/>
          </a:p>
        </p:txBody>
      </p:sp>
      <p:sp>
        <p:nvSpPr>
          <p:cNvPr id="2" name="Title 1"/>
          <p:cNvSpPr>
            <a:spLocks noGrp="1"/>
          </p:cNvSpPr>
          <p:nvPr>
            <p:ph type="title"/>
          </p:nvPr>
        </p:nvSpPr>
        <p:spPr/>
        <p:txBody>
          <a:bodyPr/>
          <a:lstStyle/>
          <a:p>
            <a:r>
              <a:rPr kumimoji="0"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A5EB864E-1180-4F64-8802-130775845D5A}" type="slidenum">
              <a:rPr lang="en-US" smtClean="0"/>
              <a:pPr/>
              <a:t>‹#›</a:t>
            </a:fld>
            <a:endParaRPr lang="en-US"/>
          </a:p>
        </p:txBody>
      </p:sp>
      <p:sp>
        <p:nvSpPr>
          <p:cNvPr id="8" name="Footer Placeholder 7"/>
          <p:cNvSpPr>
            <a:spLocks noGrp="1"/>
          </p:cNvSpPr>
          <p:nvPr>
            <p:ph type="ftr" sz="quarter" idx="11"/>
          </p:nvPr>
        </p:nvSpPr>
        <p:spPr/>
        <p:txBody>
          <a:bodyPr/>
          <a:lstStyle/>
          <a:p>
            <a:endParaRPr lang="en-US"/>
          </a:p>
        </p:txBody>
      </p:sp>
      <p:sp>
        <p:nvSpPr>
          <p:cNvPr id="7" name="Date Placeholder 6"/>
          <p:cNvSpPr>
            <a:spLocks noGrp="1"/>
          </p:cNvSpPr>
          <p:nvPr>
            <p:ph type="dt" sz="half" idx="10"/>
          </p:nvPr>
        </p:nvSpPr>
        <p:spPr/>
        <p:txBody>
          <a:bodyPr/>
          <a:lstStyle/>
          <a:p>
            <a:fld id="{8693F9CB-2F92-4177-A1FB-3D071CB43E96}" type="datetimeFigureOut">
              <a:rPr lang="en-US" smtClean="0"/>
              <a:pPr/>
              <a:t>11/10/2025</a:t>
            </a:fld>
            <a:endParaRPr lang="en-US"/>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693F9CB-2F92-4177-A1FB-3D071CB43E96}" type="datetimeFigureOut">
              <a:rPr lang="en-US" smtClean="0"/>
              <a:pPr/>
              <a:t>11/10/2025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5EB864E-1180-4F64-8802-130775845D5A}" type="slidenum">
              <a:rPr lang="en-US" smtClean="0"/>
              <a:pPr/>
              <a:t>‹#›</a:t>
            </a:fld>
            <a:endParaRPr lang="en-US"/>
          </a:p>
        </p:txBody>
      </p:sp>
      <p:sp>
        <p:nvSpPr>
          <p:cNvPr id="2" name="Title 1"/>
          <p:cNvSpPr>
            <a:spLocks noGrp="1"/>
          </p:cNvSpPr>
          <p:nvPr>
            <p:ph type="title"/>
          </p:nvPr>
        </p:nvSpPr>
        <p:spPr/>
        <p:txBody>
          <a:bodyPr/>
          <a:lstStyle/>
          <a:p>
            <a:r>
              <a:rPr kumimoji="0"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93F9CB-2F92-4177-A1FB-3D071CB43E96}" type="datetimeFigureOut">
              <a:rPr lang="en-US" smtClean="0"/>
              <a:pPr/>
              <a:t>11/10/2025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5EB864E-1180-4F64-8802-130775845D5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8" name="Date Placeholder 7"/>
          <p:cNvSpPr>
            <a:spLocks noGrp="1"/>
          </p:cNvSpPr>
          <p:nvPr>
            <p:ph type="dt" sz="half" idx="14"/>
          </p:nvPr>
        </p:nvSpPr>
        <p:spPr/>
        <p:txBody>
          <a:bodyPr/>
          <a:lstStyle/>
          <a:p>
            <a:fld id="{8693F9CB-2F92-4177-A1FB-3D071CB43E96}" type="datetimeFigureOut">
              <a:rPr lang="en-US" smtClean="0"/>
              <a:pPr/>
              <a:t>11/10/2025</a:t>
            </a:fld>
            <a:endParaRPr lang="en-US"/>
          </a:p>
        </p:txBody>
      </p:sp>
      <p:sp>
        <p:nvSpPr>
          <p:cNvPr id="9" name="Slide Number Placeholder 8"/>
          <p:cNvSpPr>
            <a:spLocks noGrp="1"/>
          </p:cNvSpPr>
          <p:nvPr>
            <p:ph type="sldNum" sz="quarter" idx="15"/>
          </p:nvPr>
        </p:nvSpPr>
        <p:spPr/>
        <p:txBody>
          <a:bodyPr/>
          <a:lstStyle/>
          <a:p>
            <a:fld id="{A5EB864E-1180-4F64-8802-130775845D5A}" type="slidenum">
              <a:rPr lang="en-US" smtClean="0"/>
              <a:pPr/>
              <a:t>‹#›</a:t>
            </a:fld>
            <a:endParaRPr lang="en-US"/>
          </a:p>
        </p:txBody>
      </p:sp>
      <p:sp>
        <p:nvSpPr>
          <p:cNvPr id="10" name="Footer Placeholder 9"/>
          <p:cNvSpPr>
            <a:spLocks noGrp="1"/>
          </p:cNvSpPr>
          <p:nvPr>
            <p:ph type="ftr" sz="quarter" idx="16"/>
          </p:nvPr>
        </p:nvSpPr>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a:t>Click icon to add picture</a:t>
            </a:r>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8" name="Date Placeholder 7"/>
          <p:cNvSpPr>
            <a:spLocks noGrp="1"/>
          </p:cNvSpPr>
          <p:nvPr>
            <p:ph type="dt" sz="half" idx="10"/>
          </p:nvPr>
        </p:nvSpPr>
        <p:spPr/>
        <p:txBody>
          <a:bodyPr/>
          <a:lstStyle/>
          <a:p>
            <a:fld id="{8693F9CB-2F92-4177-A1FB-3D071CB43E96}" type="datetimeFigureOut">
              <a:rPr lang="en-US" smtClean="0"/>
              <a:pPr/>
              <a:t>11/10/2025</a:t>
            </a:fld>
            <a:endParaRPr lang="en-US"/>
          </a:p>
        </p:txBody>
      </p:sp>
      <p:sp>
        <p:nvSpPr>
          <p:cNvPr id="9" name="Slide Number Placeholder 8"/>
          <p:cNvSpPr>
            <a:spLocks noGrp="1"/>
          </p:cNvSpPr>
          <p:nvPr>
            <p:ph type="sldNum" sz="quarter" idx="11"/>
          </p:nvPr>
        </p:nvSpPr>
        <p:spPr/>
        <p:txBody>
          <a:bodyPr/>
          <a:lstStyle/>
          <a:p>
            <a:fld id="{A5EB864E-1180-4F64-8802-130775845D5A}" type="slidenum">
              <a:rPr lang="en-US" smtClean="0"/>
              <a:pPr/>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8693F9CB-2F92-4177-A1FB-3D071CB43E96}" type="datetimeFigureOut">
              <a:rPr lang="en-US" smtClean="0"/>
              <a:pPr/>
              <a:t>11/10/2025</a:t>
            </a:fld>
            <a:endParaRPr lang="en-US"/>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en-US"/>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A5EB864E-1180-4F64-8802-130775845D5A}" type="slidenum">
              <a:rPr lang="en-US" smtClean="0"/>
              <a:pPr/>
              <a:t>‹#›</a:t>
            </a:fld>
            <a:endParaRPr lang="en-US"/>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a:t>Click to edit Master title style</a:t>
            </a:r>
          </a:p>
        </p:txBody>
      </p:sp>
    </p:spTree>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i.kinja-img.com/gawker-media/image/upload/s--rJC4FAZh--/c_fit,fl_progressive,q_80,w_636/18f8hbfn5ag1yjpg.jpg"/>
          <p:cNvPicPr>
            <a:picLocks noChangeAspect="1" noChangeArrowheads="1"/>
          </p:cNvPicPr>
          <p:nvPr/>
        </p:nvPicPr>
        <p:blipFill>
          <a:blip r:embed="rId3" cstate="print"/>
          <a:srcRect/>
          <a:stretch>
            <a:fillRect/>
          </a:stretch>
        </p:blipFill>
        <p:spPr bwMode="auto">
          <a:xfrm>
            <a:off x="762000" y="501769"/>
            <a:ext cx="7620000" cy="5822831"/>
          </a:xfrm>
          <a:prstGeom prst="rect">
            <a:avLst/>
          </a:prstGeom>
          <a:noFill/>
        </p:spPr>
      </p:pic>
      <p:sp>
        <p:nvSpPr>
          <p:cNvPr id="2" name="Title 1"/>
          <p:cNvSpPr>
            <a:spLocks noGrp="1"/>
          </p:cNvSpPr>
          <p:nvPr>
            <p:ph type="ctrTitle"/>
          </p:nvPr>
        </p:nvSpPr>
        <p:spPr>
          <a:xfrm>
            <a:off x="685800" y="1447801"/>
            <a:ext cx="7772400" cy="2362199"/>
          </a:xfrm>
        </p:spPr>
        <p:txBody>
          <a:bodyPr anchor="t">
            <a:noAutofit/>
          </a:bodyPr>
          <a:lstStyle/>
          <a:p>
            <a:r>
              <a:rPr lang="en-US" sz="3900" spc="0" dirty="0">
                <a:ln w="10160">
                  <a:solidFill>
                    <a:schemeClr val="accent1"/>
                  </a:solidFill>
                  <a:prstDash val="solid"/>
                </a:ln>
                <a:solidFill>
                  <a:srgbClr val="FF3300"/>
                </a:solidFill>
                <a:effectLst>
                  <a:outerShdw blurRad="38100" dist="32000" dir="5400000" algn="tl">
                    <a:srgbClr val="000000">
                      <a:alpha val="30000"/>
                    </a:srgbClr>
                  </a:outerShdw>
                </a:effectLst>
              </a:rPr>
              <a:t>Harmonic Proportion: The Golden Section and other Systems of Dynamic Composition, and </a:t>
            </a:r>
            <a:r>
              <a:rPr lang="en-US" sz="3900" spc="0" dirty="0" err="1">
                <a:ln w="10160">
                  <a:solidFill>
                    <a:schemeClr val="accent1"/>
                  </a:solidFill>
                  <a:prstDash val="solid"/>
                </a:ln>
                <a:solidFill>
                  <a:srgbClr val="FF3300"/>
                </a:solidFill>
                <a:effectLst>
                  <a:outerShdw blurRad="38100" dist="32000" dir="5400000" algn="tl">
                    <a:srgbClr val="000000">
                      <a:alpha val="30000"/>
                    </a:srgbClr>
                  </a:outerShdw>
                </a:effectLst>
              </a:rPr>
              <a:t>LeonardoDecoded</a:t>
            </a:r>
            <a:r>
              <a:rPr lang="en-US" sz="3900" spc="0" dirty="0">
                <a:ln w="10160">
                  <a:solidFill>
                    <a:schemeClr val="accent1"/>
                  </a:solidFill>
                  <a:prstDash val="solid"/>
                </a:ln>
                <a:solidFill>
                  <a:srgbClr val="FF3300"/>
                </a:solidFill>
                <a:effectLst>
                  <a:outerShdw blurRad="38100" dist="32000" dir="5400000" algn="tl">
                    <a:srgbClr val="000000">
                      <a:alpha val="30000"/>
                    </a:srgbClr>
                  </a:outerShdw>
                </a:effectLst>
              </a:rPr>
              <a:t>!</a:t>
            </a:r>
            <a:br>
              <a:rPr lang="en-US" sz="3900" spc="0" dirty="0">
                <a:ln w="10160">
                  <a:solidFill>
                    <a:schemeClr val="accent1"/>
                  </a:solidFill>
                  <a:prstDash val="solid"/>
                </a:ln>
                <a:solidFill>
                  <a:srgbClr val="FF3300"/>
                </a:solidFill>
                <a:effectLst>
                  <a:outerShdw blurRad="38100" dist="32000" dir="5400000" algn="tl">
                    <a:srgbClr val="000000">
                      <a:alpha val="30000"/>
                    </a:srgbClr>
                  </a:outerShdw>
                </a:effectLst>
              </a:rPr>
            </a:br>
            <a:br>
              <a:rPr lang="en-US" sz="3900" dirty="0"/>
            </a:br>
            <a:endParaRPr lang="en-US" sz="3900" dirty="0"/>
          </a:p>
        </p:txBody>
      </p:sp>
      <p:sp>
        <p:nvSpPr>
          <p:cNvPr id="1024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0243" name="Rectangle 3"/>
          <p:cNvSpPr>
            <a:spLocks noChangeArrowheads="1"/>
          </p:cNvSpPr>
          <p:nvPr/>
        </p:nvSpPr>
        <p:spPr bwMode="auto">
          <a:xfrm>
            <a:off x="0" y="808038"/>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0245"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0246" name="Rectangle 6"/>
          <p:cNvSpPr>
            <a:spLocks noChangeArrowheads="1"/>
          </p:cNvSpPr>
          <p:nvPr/>
        </p:nvSpPr>
        <p:spPr bwMode="auto">
          <a:xfrm>
            <a:off x="0" y="808038"/>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0248"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0249" name="Rectangle 9"/>
          <p:cNvSpPr>
            <a:spLocks noChangeArrowheads="1"/>
          </p:cNvSpPr>
          <p:nvPr/>
        </p:nvSpPr>
        <p:spPr bwMode="auto">
          <a:xfrm>
            <a:off x="0" y="808038"/>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0251"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0252" name="Rectangle 12"/>
          <p:cNvSpPr>
            <a:spLocks noChangeArrowheads="1"/>
          </p:cNvSpPr>
          <p:nvPr/>
        </p:nvSpPr>
        <p:spPr bwMode="auto">
          <a:xfrm>
            <a:off x="0" y="808038"/>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0254" name="Rectangle 1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0255" name="Rectangle 15"/>
          <p:cNvSpPr>
            <a:spLocks noChangeArrowheads="1"/>
          </p:cNvSpPr>
          <p:nvPr/>
        </p:nvSpPr>
        <p:spPr bwMode="auto">
          <a:xfrm>
            <a:off x="0" y="808038"/>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0257" name="Rectangle 1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pic>
        <p:nvPicPr>
          <p:cNvPr id="10256" name="Picture 16"/>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362706" y="4572000"/>
            <a:ext cx="1304294" cy="457200"/>
          </a:xfrm>
          <a:prstGeom prst="rect">
            <a:avLst/>
          </a:prstGeom>
          <a:noFill/>
        </p:spPr>
      </p:pic>
      <p:sp>
        <p:nvSpPr>
          <p:cNvPr id="10258" name="Rectangle 18"/>
          <p:cNvSpPr>
            <a:spLocks noChangeArrowheads="1"/>
          </p:cNvSpPr>
          <p:nvPr/>
        </p:nvSpPr>
        <p:spPr bwMode="auto">
          <a:xfrm>
            <a:off x="0" y="769938"/>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transition>
    <p:wheel spokes="8"/>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25000" lnSpcReduction="20000"/>
          </a:bodyPr>
          <a:lstStyle/>
          <a:p>
            <a:r>
              <a:rPr lang="en-US" sz="9600" dirty="0">
                <a:effectLst>
                  <a:outerShdw blurRad="38100" dist="38100" dir="2700000" algn="tl">
                    <a:srgbClr val="000000">
                      <a:alpha val="43137"/>
                    </a:srgbClr>
                  </a:outerShdw>
                </a:effectLst>
              </a:rPr>
              <a:t>As for the steps to arranging a composition, you can think of it as follows:</a:t>
            </a:r>
          </a:p>
          <a:p>
            <a:pPr fontAlgn="base"/>
            <a:r>
              <a:rPr lang="en-US" sz="9600" b="1" dirty="0">
                <a:solidFill>
                  <a:srgbClr val="FFFF00"/>
                </a:solidFill>
                <a:effectLst>
                  <a:outerShdw blurRad="38100" dist="38100" dir="2700000" algn="tl">
                    <a:srgbClr val="000000">
                      <a:alpha val="43137"/>
                    </a:srgbClr>
                  </a:outerShdw>
                </a:effectLst>
              </a:rPr>
              <a:t>Step 1:</a:t>
            </a:r>
            <a:r>
              <a:rPr lang="en-US" sz="9600" b="1" dirty="0">
                <a:effectLst>
                  <a:outerShdw blurRad="38100" dist="38100" dir="2700000" algn="tl">
                    <a:srgbClr val="000000">
                      <a:alpha val="43137"/>
                    </a:srgbClr>
                  </a:outerShdw>
                </a:effectLst>
              </a:rPr>
              <a:t> </a:t>
            </a:r>
            <a:r>
              <a:rPr lang="en-US" sz="9600" b="1" dirty="0">
                <a:solidFill>
                  <a:srgbClr val="FFFF00"/>
                </a:solidFill>
                <a:effectLst>
                  <a:outerShdw blurRad="38100" dist="38100" dir="2700000" algn="tl">
                    <a:srgbClr val="000000">
                      <a:alpha val="43137"/>
                    </a:srgbClr>
                  </a:outerShdw>
                </a:effectLst>
              </a:rPr>
              <a:t>Choose a Subject</a:t>
            </a:r>
            <a:r>
              <a:rPr lang="en-US" sz="9600" dirty="0">
                <a:effectLst>
                  <a:outerShdw blurRad="38100" dist="38100" dir="2700000" algn="tl">
                    <a:srgbClr val="000000">
                      <a:alpha val="43137"/>
                    </a:srgbClr>
                  </a:outerShdw>
                </a:effectLst>
              </a:rPr>
              <a:t> – Arranging a composition will require quite a bit of planning. The first thing that should be decided is the main subject of your artwork. It can be a person’s face, their figure, a small flower on the road, a particularly good-looking tree, whatever! Just make sure you have a main subject.</a:t>
            </a:r>
          </a:p>
          <a:p>
            <a:pPr fontAlgn="base"/>
            <a:r>
              <a:rPr lang="en-US" sz="9600" b="1" dirty="0">
                <a:solidFill>
                  <a:srgbClr val="FFFF00"/>
                </a:solidFill>
                <a:effectLst>
                  <a:outerShdw blurRad="38100" dist="38100" dir="2700000" algn="tl">
                    <a:srgbClr val="000000">
                      <a:alpha val="43137"/>
                    </a:srgbClr>
                  </a:outerShdw>
                </a:effectLst>
              </a:rPr>
              <a:t>Step 2: Choose a Compositional Arrangement</a:t>
            </a:r>
            <a:r>
              <a:rPr lang="en-US" sz="9600" dirty="0">
                <a:effectLst>
                  <a:outerShdw blurRad="38100" dist="38100" dir="2700000" algn="tl">
                    <a:srgbClr val="000000">
                      <a:alpha val="43137"/>
                    </a:srgbClr>
                  </a:outerShdw>
                </a:effectLst>
              </a:rPr>
              <a:t> – There are various available arrangements for unique compositions out there. You can choose one and place your subject at the focal point. Or, if you prefer to be more free, you can do everything from scratch and create an arrangement of your own.</a:t>
            </a:r>
          </a:p>
          <a:p>
            <a:endParaRPr lang="en-US" dirty="0"/>
          </a:p>
        </p:txBody>
      </p:sp>
      <p:sp>
        <p:nvSpPr>
          <p:cNvPr id="3" name="Title 2"/>
          <p:cNvSpPr>
            <a:spLocks noGrp="1"/>
          </p:cNvSpPr>
          <p:nvPr>
            <p:ph type="title"/>
          </p:nvPr>
        </p:nvSpPr>
        <p:spPr/>
        <p:txBody>
          <a:bodyPr/>
          <a:lstStyle/>
          <a:p>
            <a:pPr algn="ctr"/>
            <a:r>
              <a:rPr lang="en-US" dirty="0">
                <a:effectLst>
                  <a:outerShdw blurRad="38100" dist="38100" dir="2700000" algn="tl">
                    <a:srgbClr val="000000">
                      <a:alpha val="43137"/>
                    </a:srgbClr>
                  </a:outerShdw>
                </a:effectLst>
              </a:rPr>
              <a:t>Composition cont’d.</a:t>
            </a: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fontAlgn="base"/>
            <a:r>
              <a:rPr lang="en-US" sz="2400" b="1" dirty="0">
                <a:solidFill>
                  <a:srgbClr val="FFFF00"/>
                </a:solidFill>
                <a:effectLst>
                  <a:outerShdw blurRad="38100" dist="38100" dir="2700000" algn="tl">
                    <a:srgbClr val="000000">
                      <a:alpha val="43137"/>
                    </a:srgbClr>
                  </a:outerShdw>
                </a:effectLst>
              </a:rPr>
              <a:t>Step 3: Create a Strong Focal Point</a:t>
            </a:r>
            <a:r>
              <a:rPr lang="en-US" sz="2400" b="1" dirty="0">
                <a:effectLst>
                  <a:outerShdw blurRad="38100" dist="38100" dir="2700000" algn="tl">
                    <a:srgbClr val="000000">
                      <a:alpha val="43137"/>
                    </a:srgbClr>
                  </a:outerShdw>
                </a:effectLst>
              </a:rPr>
              <a:t> </a:t>
            </a:r>
            <a:r>
              <a:rPr lang="en-US" sz="2400" dirty="0">
                <a:effectLst>
                  <a:outerShdw blurRad="38100" dist="38100" dir="2700000" algn="tl">
                    <a:srgbClr val="000000">
                      <a:alpha val="43137"/>
                    </a:srgbClr>
                  </a:outerShdw>
                </a:effectLst>
              </a:rPr>
              <a:t>– You need to have a strong focal point in your composition. You can use high contrast and play with lights and shadows to distinguish your main subject from the background. You can also introduce patterns or movement in other elements to draw attention to your subject. Whatever you decide to do, make sure that your main subject stays centered in the viewer’s eye.</a:t>
            </a:r>
          </a:p>
        </p:txBody>
      </p:sp>
      <p:sp>
        <p:nvSpPr>
          <p:cNvPr id="3" name="Title 2"/>
          <p:cNvSpPr>
            <a:spLocks noGrp="1"/>
          </p:cNvSpPr>
          <p:nvPr>
            <p:ph type="title"/>
          </p:nvPr>
        </p:nvSpPr>
        <p:spPr/>
        <p:txBody>
          <a:bodyPr/>
          <a:lstStyle/>
          <a:p>
            <a:pPr algn="ctr"/>
            <a:r>
              <a:rPr lang="en-US" dirty="0">
                <a:effectLst>
                  <a:outerShdw blurRad="38100" dist="38100" dir="2700000" algn="tl">
                    <a:srgbClr val="000000">
                      <a:alpha val="43137"/>
                    </a:srgbClr>
                  </a:outerShdw>
                </a:effectLst>
              </a:rPr>
              <a:t>Composition cont’d.</a:t>
            </a: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1"/>
                </a:solidFill>
              </a:rPr>
              <a:t>Composition cont’d</a:t>
            </a:r>
          </a:p>
        </p:txBody>
      </p:sp>
      <p:sp>
        <p:nvSpPr>
          <p:cNvPr id="7" name="TextBox 6"/>
          <p:cNvSpPr txBox="1"/>
          <p:nvPr/>
        </p:nvSpPr>
        <p:spPr>
          <a:xfrm>
            <a:off x="685800" y="1600200"/>
            <a:ext cx="7924800" cy="4462760"/>
          </a:xfrm>
          <a:prstGeom prst="rect">
            <a:avLst/>
          </a:prstGeom>
          <a:noFill/>
        </p:spPr>
        <p:txBody>
          <a:bodyPr wrap="square" lIns="91440" rtlCol="0">
            <a:spAutoFit/>
          </a:bodyPr>
          <a:lstStyle/>
          <a:p>
            <a:pPr marL="274320" indent="-274320">
              <a:spcBef>
                <a:spcPts val="1200"/>
              </a:spcBef>
              <a:buClr>
                <a:srgbClr val="FFC000"/>
              </a:buClr>
              <a:buFont typeface="Arial" pitchFamily="34" charset="0"/>
              <a:buChar char="•"/>
            </a:pPr>
            <a:r>
              <a:rPr lang="en-US" dirty="0">
                <a:solidFill>
                  <a:srgbClr val="FFC000"/>
                </a:solidFill>
                <a:effectLst>
                  <a:outerShdw blurRad="38100" dist="38100" dir="2700000" algn="tl">
                    <a:srgbClr val="000000">
                      <a:alpha val="43137"/>
                    </a:srgbClr>
                  </a:outerShdw>
                </a:effectLst>
              </a:rPr>
              <a:t> </a:t>
            </a:r>
            <a:r>
              <a:rPr lang="en-US" sz="2400" dirty="0">
                <a:effectLst>
                  <a:outerShdw blurRad="38100" dist="38100" dir="2700000" algn="tl">
                    <a:srgbClr val="000000">
                      <a:alpha val="43137"/>
                    </a:srgbClr>
                  </a:outerShdw>
                </a:effectLst>
              </a:rPr>
              <a:t>In this presentation our primary focus will be on art principles, rather then on art elements. Where do we place our objects? How do we arrange the objects to align with the principles mentioned? How do we begin a design?</a:t>
            </a:r>
          </a:p>
          <a:p>
            <a:pPr marL="274320" indent="-274320">
              <a:spcBef>
                <a:spcPts val="1200"/>
              </a:spcBef>
              <a:buClr>
                <a:srgbClr val="FFC000"/>
              </a:buClr>
              <a:buFont typeface="Arial" pitchFamily="34" charset="0"/>
              <a:buChar char="•"/>
            </a:pPr>
            <a:r>
              <a:rPr lang="en-US" sz="2400" dirty="0">
                <a:effectLst>
                  <a:outerShdw blurRad="38100" dist="38100" dir="2700000" algn="tl">
                    <a:srgbClr val="000000">
                      <a:alpha val="43137"/>
                    </a:srgbClr>
                  </a:outerShdw>
                </a:effectLst>
              </a:rPr>
              <a:t>First and foremost, you need a plan! Thumbnail sketches help you quickly and easily try out different options without committing to a particular idea. Now you are ready to do a more detailed plan/drawing.</a:t>
            </a:r>
          </a:p>
          <a:p>
            <a:pPr marL="274320" indent="-274320">
              <a:spcBef>
                <a:spcPts val="1200"/>
              </a:spcBef>
              <a:buClr>
                <a:srgbClr val="FFC000"/>
              </a:buClr>
              <a:buFont typeface="Arial" pitchFamily="34" charset="0"/>
              <a:buChar char="•"/>
            </a:pPr>
            <a:endParaRPr lang="en-US" sz="2400" dirty="0">
              <a:effectLst>
                <a:outerShdw blurRad="38100" dist="38100" dir="2700000" algn="tl">
                  <a:srgbClr val="000000">
                    <a:alpha val="43137"/>
                  </a:srgbClr>
                </a:outerShdw>
              </a:effectLst>
            </a:endParaRPr>
          </a:p>
          <a:p>
            <a:pPr marL="1371600" lvl="2" indent="-457200">
              <a:buFont typeface="Arial" pitchFamily="34" charset="0"/>
              <a:buChar char="•"/>
            </a:pPr>
            <a:endParaRPr lang="en-US" sz="2400" dirty="0">
              <a:solidFill>
                <a:srgbClr val="FFC000"/>
              </a:solidFill>
              <a:effectLst>
                <a:outerShdw blurRad="38100" dist="38100" dir="2700000" algn="tl">
                  <a:srgbClr val="000000">
                    <a:alpha val="43137"/>
                  </a:srgbClr>
                </a:outerShdw>
              </a:effectLs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2286000" y="304800"/>
            <a:ext cx="4524375" cy="6032714"/>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algn="ctr">
              <a:buNone/>
            </a:pPr>
            <a:r>
              <a:rPr lang="en-US" dirty="0">
                <a:solidFill>
                  <a:srgbClr val="FFFF00"/>
                </a:solidFill>
              </a:rPr>
              <a:t>Basic Master Composition Rules for Artists</a:t>
            </a:r>
          </a:p>
          <a:p>
            <a:pPr fontAlgn="base"/>
            <a:r>
              <a:rPr lang="en-US" dirty="0"/>
              <a:t>1. Rule of Thirds</a:t>
            </a:r>
          </a:p>
          <a:p>
            <a:pPr fontAlgn="base"/>
            <a:r>
              <a:rPr lang="en-US" dirty="0"/>
              <a:t>The most basic composition rule is the “Rule of Thirds”. As can be expected from the name, this rule divides the composition into thirds, creating a 9×9 grid.</a:t>
            </a:r>
          </a:p>
          <a:p>
            <a:pPr fontAlgn="base"/>
            <a:r>
              <a:rPr lang="en-US" dirty="0"/>
              <a:t>The composition principle that is at most play here is the principle of balance. Dividing the all over composition into thirds creates a balanced arrangement that both looks very stable and is striking in the viewer’s eye.</a:t>
            </a:r>
          </a:p>
          <a:p>
            <a:pPr>
              <a:buNone/>
            </a:pPr>
            <a:endParaRPr lang="en-US" dirty="0"/>
          </a:p>
          <a:p>
            <a:pPr>
              <a:buNone/>
            </a:pPr>
            <a:endParaRPr lang="en-US" dirty="0">
              <a:effectLst>
                <a:outerShdw blurRad="38100" dist="38100" dir="2700000" algn="tl">
                  <a:srgbClr val="000000">
                    <a:alpha val="43137"/>
                  </a:srgbClr>
                </a:outerShdw>
              </a:effectLst>
            </a:endParaRPr>
          </a:p>
        </p:txBody>
      </p:sp>
      <p:sp>
        <p:nvSpPr>
          <p:cNvPr id="3" name="Title 2"/>
          <p:cNvSpPr>
            <a:spLocks noGrp="1"/>
          </p:cNvSpPr>
          <p:nvPr>
            <p:ph type="title"/>
          </p:nvPr>
        </p:nvSpPr>
        <p:spPr/>
        <p:txBody>
          <a:bodyPr/>
          <a:lstStyle/>
          <a:p>
            <a:pPr algn="ctr"/>
            <a:r>
              <a:rPr lang="en-US" dirty="0"/>
              <a:t>Composition cont’d</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Example of The Rule of Thirds</a:t>
            </a:r>
          </a:p>
        </p:txBody>
      </p:sp>
      <p:pic>
        <p:nvPicPr>
          <p:cNvPr id="1026" name="Picture 2"/>
          <p:cNvPicPr>
            <a:picLocks noGrp="1" noChangeAspect="1" noChangeArrowheads="1"/>
          </p:cNvPicPr>
          <p:nvPr>
            <p:ph idx="1"/>
          </p:nvPr>
        </p:nvPicPr>
        <p:blipFill>
          <a:blip r:embed="rId2" cstate="print"/>
          <a:srcRect/>
          <a:stretch>
            <a:fillRect/>
          </a:stretch>
        </p:blipFill>
        <p:spPr bwMode="auto">
          <a:xfrm>
            <a:off x="1570181" y="1524000"/>
            <a:ext cx="6003637" cy="4572000"/>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fontAlgn="base"/>
            <a:r>
              <a:rPr lang="en-US" dirty="0"/>
              <a:t>The Golden Triangle Rule</a:t>
            </a:r>
          </a:p>
        </p:txBody>
      </p:sp>
      <p:sp>
        <p:nvSpPr>
          <p:cNvPr id="4" name="Content Placeholder 3"/>
          <p:cNvSpPr>
            <a:spLocks noGrp="1"/>
          </p:cNvSpPr>
          <p:nvPr>
            <p:ph idx="1"/>
          </p:nvPr>
        </p:nvSpPr>
        <p:spPr/>
        <p:txBody>
          <a:bodyPr/>
          <a:lstStyle/>
          <a:p>
            <a:pPr fontAlgn="base"/>
            <a:r>
              <a:rPr lang="en-US" dirty="0"/>
              <a:t>The next rule is the “Golden Triangle”. It’s similar to the rule of thirds in that it relies on lines. But, rather than placing the subject along the vertical or horizontal line, the golden triangle rule places the focal point along a diagonal line.</a:t>
            </a:r>
          </a:p>
          <a:p>
            <a:pPr fontAlgn="base"/>
            <a:r>
              <a:rPr lang="en-US" dirty="0"/>
              <a:t>To be more specific, with the “Golden Triangle”, the composition is cut into two by a diagonal line, and along that line, at 90 degree angles, two triangles are created.</a:t>
            </a:r>
          </a:p>
          <a:p>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ctr" fontAlgn="base"/>
            <a:r>
              <a:rPr lang="en-US" dirty="0"/>
              <a:t>Example of The Golden Triangle Rule</a:t>
            </a:r>
          </a:p>
        </p:txBody>
      </p:sp>
      <p:pic>
        <p:nvPicPr>
          <p:cNvPr id="2051" name="Picture 3"/>
          <p:cNvPicPr>
            <a:picLocks noGrp="1" noChangeAspect="1" noChangeArrowheads="1"/>
          </p:cNvPicPr>
          <p:nvPr>
            <p:ph idx="1"/>
          </p:nvPr>
        </p:nvPicPr>
        <p:blipFill>
          <a:blip r:embed="rId2" cstate="print"/>
          <a:srcRect/>
          <a:stretch>
            <a:fillRect/>
          </a:stretch>
        </p:blipFill>
        <p:spPr bwMode="auto">
          <a:xfrm>
            <a:off x="1634471" y="1524000"/>
            <a:ext cx="5875057" cy="4572000"/>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fontAlgn="base"/>
            <a:r>
              <a:rPr lang="en-US" dirty="0">
                <a:effectLst>
                  <a:outerShdw blurRad="38100" dist="38100" dir="2700000" algn="tl">
                    <a:srgbClr val="000000">
                      <a:alpha val="43137"/>
                    </a:srgbClr>
                  </a:outerShdw>
                </a:effectLst>
              </a:rPr>
              <a:t>The golden ratio, also called the “Golden Spiral” or the “Fibonacci Sequence” is perhaps the most mysterious rule. At least, it looks very mysterious! However, even if it looks difficult at first glance, there’s no denying the appeal of the naturally created pattern of this arrangement.</a:t>
            </a:r>
          </a:p>
          <a:p>
            <a:pPr fontAlgn="base"/>
            <a:r>
              <a:rPr lang="en-US" dirty="0">
                <a:effectLst>
                  <a:outerShdw blurRad="38100" dist="38100" dir="2700000" algn="tl">
                    <a:srgbClr val="000000">
                      <a:alpha val="43137"/>
                    </a:srgbClr>
                  </a:outerShdw>
                </a:effectLst>
              </a:rPr>
              <a:t>It’s a bit hard to describe it in words, but the basic gist of this composition relies on the spiral that sparks movement. It brings energy to the composition and draws the line of sight towards the central point of the arrangement.</a:t>
            </a:r>
          </a:p>
          <a:p>
            <a:endParaRPr lang="en-US" dirty="0"/>
          </a:p>
        </p:txBody>
      </p:sp>
      <p:sp>
        <p:nvSpPr>
          <p:cNvPr id="3" name="Title 2"/>
          <p:cNvSpPr>
            <a:spLocks noGrp="1"/>
          </p:cNvSpPr>
          <p:nvPr>
            <p:ph type="title"/>
          </p:nvPr>
        </p:nvSpPr>
        <p:spPr/>
        <p:txBody>
          <a:bodyPr>
            <a:normAutofit fontScale="90000"/>
          </a:bodyPr>
          <a:lstStyle/>
          <a:p>
            <a:pPr algn="ctr"/>
            <a:br>
              <a:rPr lang="en-US" dirty="0"/>
            </a:br>
            <a:r>
              <a:rPr lang="en-US" dirty="0"/>
              <a:t>Rule of The Golden Ratio</a:t>
            </a:r>
            <a:br>
              <a:rPr lang="en-US" dirty="0"/>
            </a:b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ctr" fontAlgn="base"/>
            <a:r>
              <a:rPr lang="en-US" dirty="0"/>
              <a:t>Example of the Rule of The Golden Ratio</a:t>
            </a:r>
          </a:p>
        </p:txBody>
      </p:sp>
      <p:pic>
        <p:nvPicPr>
          <p:cNvPr id="3074" name="Picture 2"/>
          <p:cNvPicPr>
            <a:picLocks noGrp="1" noChangeAspect="1" noChangeArrowheads="1"/>
          </p:cNvPicPr>
          <p:nvPr>
            <p:ph idx="1"/>
          </p:nvPr>
        </p:nvPicPr>
        <p:blipFill>
          <a:blip r:embed="rId2" cstate="print"/>
          <a:srcRect/>
          <a:stretch>
            <a:fillRect/>
          </a:stretch>
        </p:blipFill>
        <p:spPr bwMode="auto">
          <a:xfrm>
            <a:off x="1169176" y="1524000"/>
            <a:ext cx="6805648" cy="4572000"/>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43000"/>
            <a:ext cx="8229600" cy="4953000"/>
          </a:xfrm>
        </p:spPr>
        <p:txBody>
          <a:bodyPr>
            <a:noAutofit/>
          </a:bodyPr>
          <a:lstStyle/>
          <a:p>
            <a:r>
              <a:rPr lang="en-US" sz="2400" dirty="0">
                <a:effectLst>
                  <a:outerShdw blurRad="38100" dist="38100" dir="2700000" algn="tl">
                    <a:srgbClr val="000000">
                      <a:alpha val="43137"/>
                    </a:srgbClr>
                  </a:outerShdw>
                </a:effectLst>
              </a:rPr>
              <a:t>Paint what you feel a passion for. Paint because you feel something about what you are attempting.</a:t>
            </a:r>
          </a:p>
          <a:p>
            <a:pPr>
              <a:buNone/>
            </a:pPr>
            <a:endParaRPr lang="en-US" sz="2400" dirty="0">
              <a:effectLst>
                <a:outerShdw blurRad="38100" dist="38100" dir="2700000" algn="tl">
                  <a:srgbClr val="000000">
                    <a:alpha val="43137"/>
                  </a:srgbClr>
                </a:outerShdw>
              </a:effectLst>
            </a:endParaRPr>
          </a:p>
          <a:p>
            <a:r>
              <a:rPr lang="en-US" sz="2400" dirty="0">
                <a:effectLst>
                  <a:outerShdw blurRad="38100" dist="38100" dir="2700000" algn="tl">
                    <a:srgbClr val="000000">
                      <a:alpha val="43137"/>
                    </a:srgbClr>
                  </a:outerShdw>
                </a:effectLst>
              </a:rPr>
              <a:t>Familiarity with the subject is essential. The more you paint, the deeper  your feelings for the subject becomes.</a:t>
            </a:r>
          </a:p>
          <a:p>
            <a:pPr>
              <a:buNone/>
            </a:pPr>
            <a:endParaRPr lang="en-US" sz="2400" dirty="0">
              <a:effectLst>
                <a:outerShdw blurRad="38100" dist="38100" dir="2700000" algn="tl">
                  <a:srgbClr val="000000">
                    <a:alpha val="43137"/>
                  </a:srgbClr>
                </a:outerShdw>
              </a:effectLst>
            </a:endParaRPr>
          </a:p>
          <a:p>
            <a:r>
              <a:rPr lang="en-US" sz="2400" dirty="0">
                <a:effectLst>
                  <a:outerShdw blurRad="38100" dist="38100" dir="2700000" algn="tl">
                    <a:srgbClr val="000000">
                      <a:alpha val="43137"/>
                    </a:srgbClr>
                  </a:outerShdw>
                </a:effectLst>
              </a:rPr>
              <a:t>Take risks. Approach every artistic effort as an experiment.</a:t>
            </a:r>
          </a:p>
          <a:p>
            <a:pPr>
              <a:buNone/>
            </a:pPr>
            <a:endParaRPr lang="en-US" sz="2400" b="1" dirty="0">
              <a:effectLst>
                <a:outerShdw blurRad="38100" dist="38100" dir="2700000" algn="tl">
                  <a:srgbClr val="000000">
                    <a:alpha val="43137"/>
                  </a:srgbClr>
                </a:outerShdw>
              </a:effectLst>
            </a:endParaRPr>
          </a:p>
          <a:p>
            <a:r>
              <a:rPr lang="en-US" sz="2400" dirty="0">
                <a:effectLst>
                  <a:outerShdw blurRad="38100" dist="38100" dir="2700000" algn="tl">
                    <a:srgbClr val="000000">
                      <a:alpha val="43137"/>
                    </a:srgbClr>
                  </a:outerShdw>
                </a:effectLst>
              </a:rPr>
              <a:t>A painting’s technique, color, and perspective may all be excellent, yet the painting will fail unless its composition succeeds! This is what we will look at in some depth.</a:t>
            </a:r>
          </a:p>
        </p:txBody>
      </p:sp>
      <p:sp>
        <p:nvSpPr>
          <p:cNvPr id="3" name="Title 2"/>
          <p:cNvSpPr>
            <a:spLocks noGrp="1"/>
          </p:cNvSpPr>
          <p:nvPr>
            <p:ph type="title"/>
          </p:nvPr>
        </p:nvSpPr>
        <p:spPr>
          <a:xfrm>
            <a:off x="457200" y="152400"/>
            <a:ext cx="8229600" cy="914400"/>
          </a:xfrm>
        </p:spPr>
        <p:txBody>
          <a:bodyPr>
            <a:normAutofit fontScale="90000"/>
          </a:bodyPr>
          <a:lstStyle/>
          <a:p>
            <a:pPr algn="ctr"/>
            <a:br>
              <a:rPr lang="en-US" dirty="0"/>
            </a:br>
            <a:br>
              <a:rPr lang="en-US" dirty="0"/>
            </a:br>
            <a:r>
              <a:rPr lang="en-US" dirty="0">
                <a:effectLst>
                  <a:outerShdw blurRad="38100" dist="38100" dir="2700000" algn="tl">
                    <a:srgbClr val="000000">
                      <a:alpha val="43137"/>
                    </a:srgbClr>
                  </a:outerShdw>
                </a:effectLst>
              </a:rPr>
              <a:t>What Really Makes Great Art?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effectLst>
                  <a:outerShdw blurRad="38100" dist="38100" dir="2700000" algn="tl">
                    <a:srgbClr val="000000">
                      <a:alpha val="43137"/>
                    </a:srgbClr>
                  </a:outerShdw>
                </a:effectLst>
              </a:rPr>
              <a:t>Rhythm is created by repeating visual elements such as lines, shapes, or colors. This can create a sense of flow and energy within a composition.</a:t>
            </a:r>
          </a:p>
          <a:p>
            <a:r>
              <a:rPr lang="en-US" dirty="0">
                <a:effectLst>
                  <a:outerShdw blurRad="38100" dist="38100" dir="2700000" algn="tl">
                    <a:srgbClr val="000000">
                      <a:alpha val="43137"/>
                    </a:srgbClr>
                  </a:outerShdw>
                </a:effectLst>
              </a:rPr>
              <a:t>It leads the viewer’s eye through the composition, emphasizing specific elements and guiding their gaze. Rhythm also elicits emotional responses, such as calmness or excitement, based on how it’s used alongside other elements in the artwork.</a:t>
            </a:r>
          </a:p>
          <a:p>
            <a:endParaRPr lang="en-US" dirty="0">
              <a:effectLst>
                <a:outerShdw blurRad="38100" dist="38100" dir="2700000" algn="tl">
                  <a:srgbClr val="000000">
                    <a:alpha val="43137"/>
                  </a:srgbClr>
                </a:outerShdw>
              </a:effectLst>
            </a:endParaRPr>
          </a:p>
        </p:txBody>
      </p:sp>
      <p:sp>
        <p:nvSpPr>
          <p:cNvPr id="3" name="Title 2"/>
          <p:cNvSpPr>
            <a:spLocks noGrp="1"/>
          </p:cNvSpPr>
          <p:nvPr>
            <p:ph type="title"/>
          </p:nvPr>
        </p:nvSpPr>
        <p:spPr/>
        <p:txBody>
          <a:bodyPr/>
          <a:lstStyle/>
          <a:p>
            <a:pPr algn="ctr"/>
            <a:r>
              <a:rPr lang="en-US" dirty="0">
                <a:effectLst>
                  <a:outerShdw blurRad="38100" dist="38100" dir="2700000" algn="tl">
                    <a:srgbClr val="000000">
                      <a:alpha val="43137"/>
                    </a:srgbClr>
                  </a:outerShdw>
                </a:effectLst>
              </a:rPr>
              <a:t>Rhythm</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Example of Rhythm</a:t>
            </a:r>
          </a:p>
        </p:txBody>
      </p:sp>
      <p:pic>
        <p:nvPicPr>
          <p:cNvPr id="4098" name="Picture 2"/>
          <p:cNvPicPr>
            <a:picLocks noGrp="1" noChangeAspect="1" noChangeArrowheads="1"/>
          </p:cNvPicPr>
          <p:nvPr>
            <p:ph idx="1"/>
          </p:nvPr>
        </p:nvPicPr>
        <p:blipFill>
          <a:blip r:embed="rId3" cstate="print"/>
          <a:srcRect/>
          <a:stretch>
            <a:fillRect/>
          </a:stretch>
        </p:blipFill>
        <p:spPr bwMode="auto">
          <a:xfrm>
            <a:off x="1683015" y="1524000"/>
            <a:ext cx="5777970" cy="4572000"/>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effectLst>
                  <a:outerShdw blurRad="38100" dist="38100" dir="2700000" algn="tl">
                    <a:srgbClr val="000000">
                      <a:alpha val="43137"/>
                    </a:srgbClr>
                  </a:outerShdw>
                </a:effectLst>
              </a:rPr>
              <a:t>How do we create a pleasing work of art using the principles just discussed?</a:t>
            </a:r>
          </a:p>
          <a:p>
            <a:r>
              <a:rPr lang="en-US" dirty="0">
                <a:effectLst>
                  <a:outerShdw blurRad="38100" dist="38100" dir="2700000" algn="tl">
                    <a:srgbClr val="000000">
                      <a:alpha val="43137"/>
                    </a:srgbClr>
                  </a:outerShdw>
                </a:effectLst>
              </a:rPr>
              <a:t>We will look at some of the most famous artists who ever lived and discover how they used these ideas to create works which have inspired artists and people for ages. Then we will learn how to use simple tools to create great compositions of our own.</a:t>
            </a:r>
          </a:p>
        </p:txBody>
      </p:sp>
      <p:sp>
        <p:nvSpPr>
          <p:cNvPr id="3" name="Title 2"/>
          <p:cNvSpPr>
            <a:spLocks noGrp="1"/>
          </p:cNvSpPr>
          <p:nvPr>
            <p:ph type="title"/>
          </p:nvPr>
        </p:nvSpPr>
        <p:spPr/>
        <p:txBody>
          <a:bodyPr/>
          <a:lstStyle/>
          <a:p>
            <a:pPr algn="ctr"/>
            <a:r>
              <a:rPr lang="en-US" dirty="0">
                <a:effectLst>
                  <a:outerShdw blurRad="38100" dist="38100" dir="2700000" algn="tl">
                    <a:srgbClr val="000000">
                      <a:alpha val="43137"/>
                    </a:srgbClr>
                  </a:outerShdw>
                </a:effectLst>
              </a:rPr>
              <a:t>Looking Ahead</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r>
              <a:rPr lang="en-US" sz="2800" dirty="0">
                <a:effectLst>
                  <a:outerShdw blurRad="38100" dist="38100" dir="2700000" algn="tl">
                    <a:srgbClr val="000000">
                      <a:alpha val="43137"/>
                    </a:srgbClr>
                  </a:outerShdw>
                </a:effectLst>
              </a:rPr>
              <a:t>This brings us to the concept of Dynamic Rectangles, symmetry and harmony.</a:t>
            </a:r>
          </a:p>
          <a:p>
            <a:endParaRPr lang="en-US" sz="2800" dirty="0">
              <a:effectLst>
                <a:outerShdw blurRad="38100" dist="38100" dir="2700000" algn="tl">
                  <a:srgbClr val="000000">
                    <a:alpha val="43137"/>
                  </a:srgbClr>
                </a:outerShdw>
              </a:effectLst>
            </a:endParaRPr>
          </a:p>
          <a:p>
            <a:r>
              <a:rPr lang="en-US" sz="2800" dirty="0">
                <a:effectLst>
                  <a:outerShdw blurRad="38100" dist="38100" dir="2700000" algn="tl">
                    <a:srgbClr val="000000">
                      <a:alpha val="43137"/>
                    </a:srgbClr>
                  </a:outerShdw>
                </a:effectLst>
              </a:rPr>
              <a:t>Dynamic rectangles, also known as "root rectangles", are used in art design to </a:t>
            </a:r>
            <a:r>
              <a:rPr lang="en-US" sz="2800" dirty="0">
                <a:solidFill>
                  <a:srgbClr val="FFFF00"/>
                </a:solidFill>
                <a:effectLst>
                  <a:outerShdw blurRad="38100" dist="38100" dir="2700000" algn="tl">
                    <a:srgbClr val="000000">
                      <a:alpha val="43137"/>
                    </a:srgbClr>
                  </a:outerShdw>
                </a:effectLst>
              </a:rPr>
              <a:t>create visually pleasing and harmonious compositions </a:t>
            </a:r>
            <a:r>
              <a:rPr lang="en-US" sz="2800" dirty="0">
                <a:effectLst>
                  <a:outerShdw blurRad="38100" dist="38100" dir="2700000" algn="tl">
                    <a:srgbClr val="000000">
                      <a:alpha val="43137"/>
                    </a:srgbClr>
                  </a:outerShdw>
                </a:effectLst>
              </a:rPr>
              <a:t>by providing a structured framework based on mathematical proportions, allowing artists to strategically place elements within their artwork to guide the viewer's eye and enhance the overall sense of movement and balance within the piece; essentially, it helps create a more natural and organic flow in the design, making it appear aesthetically appealing.</a:t>
            </a:r>
          </a:p>
          <a:p>
            <a:endParaRPr lang="en-US" dirty="0"/>
          </a:p>
          <a:p>
            <a:endParaRPr lang="en-US" dirty="0"/>
          </a:p>
        </p:txBody>
      </p:sp>
      <p:sp>
        <p:nvSpPr>
          <p:cNvPr id="3" name="Title 2"/>
          <p:cNvSpPr>
            <a:spLocks noGrp="1"/>
          </p:cNvSpPr>
          <p:nvPr>
            <p:ph type="title"/>
          </p:nvPr>
        </p:nvSpPr>
        <p:spPr/>
        <p:txBody>
          <a:bodyPr/>
          <a:lstStyle/>
          <a:p>
            <a:pPr algn="ctr"/>
            <a:r>
              <a:rPr lang="en-US" dirty="0">
                <a:effectLst>
                  <a:outerShdw blurRad="38100" dist="38100" dir="2700000" algn="tl">
                    <a:srgbClr val="000000">
                      <a:alpha val="43137"/>
                    </a:srgbClr>
                  </a:outerShdw>
                </a:effectLst>
              </a:rPr>
              <a:t>Putting This Knowledge to Work</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2552" y="526703"/>
            <a:ext cx="7317048" cy="1892826"/>
          </a:xfrm>
          <a:prstGeom prst="rect">
            <a:avLst/>
          </a:prstGeom>
          <a:noFill/>
        </p:spPr>
        <p:txBody>
          <a:bodyPr wrap="square" lIns="91440" tIns="45720" rIns="91440" bIns="45720">
            <a:spAutoFit/>
          </a:bodyPr>
          <a:lstStyle/>
          <a:p>
            <a:pPr algn="ctr"/>
            <a:r>
              <a:rPr lang="en-US" sz="3900" b="0" cap="none" spc="0" dirty="0">
                <a:ln w="10160">
                  <a:solidFill>
                    <a:schemeClr val="accent1"/>
                  </a:solidFill>
                  <a:prstDash val="solid"/>
                </a:ln>
                <a:effectLst>
                  <a:outerShdw blurRad="38100" dist="32000" dir="5400000" algn="tl">
                    <a:srgbClr val="000000">
                      <a:alpha val="30000"/>
                    </a:srgbClr>
                  </a:outerShdw>
                </a:effectLst>
              </a:rPr>
              <a:t>How Does One Use a Dynamic Rectangle To Produce a Well Composed Work of Art?</a:t>
            </a:r>
            <a:endParaRPr lang="en-US" sz="3000" b="0" cap="none" spc="0" dirty="0">
              <a:ln w="10160">
                <a:solidFill>
                  <a:schemeClr val="accent1"/>
                </a:solidFill>
                <a:prstDash val="solid"/>
              </a:ln>
              <a:effectLst>
                <a:outerShdw blurRad="38100" dist="32000" dir="5400000" algn="tl">
                  <a:srgbClr val="000000">
                    <a:alpha val="30000"/>
                  </a:srgbClr>
                </a:outerShdw>
              </a:effectLst>
            </a:endParaRPr>
          </a:p>
        </p:txBody>
      </p:sp>
      <p:sp>
        <p:nvSpPr>
          <p:cNvPr id="3174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0" name="TextBox 9"/>
          <p:cNvSpPr txBox="1"/>
          <p:nvPr/>
        </p:nvSpPr>
        <p:spPr>
          <a:xfrm>
            <a:off x="1447800" y="2934831"/>
            <a:ext cx="6629400" cy="2246769"/>
          </a:xfrm>
          <a:prstGeom prst="rect">
            <a:avLst/>
          </a:prstGeom>
          <a:noFill/>
        </p:spPr>
        <p:txBody>
          <a:bodyPr wrap="square" rtlCol="0">
            <a:spAutoFit/>
          </a:bodyPr>
          <a:lstStyle/>
          <a:p>
            <a:r>
              <a:rPr lang="en-US" sz="2800" dirty="0">
                <a:ln w="10160">
                  <a:solidFill>
                    <a:schemeClr val="accent1"/>
                  </a:solidFill>
                  <a:prstDash val="solid"/>
                </a:ln>
                <a:solidFill>
                  <a:srgbClr val="FFFFFF"/>
                </a:solidFill>
                <a:effectLst>
                  <a:outerShdw blurRad="38100" dist="32000" dir="5400000" algn="tl">
                    <a:srgbClr val="000000">
                      <a:alpha val="30000"/>
                    </a:srgbClr>
                  </a:outerShdw>
                </a:effectLst>
              </a:rPr>
              <a:t>This is a good question, which leads to an important concept in art. The </a:t>
            </a:r>
            <a:r>
              <a:rPr lang="en-US" sz="2800" b="1" dirty="0">
                <a:ln w="10160">
                  <a:solidFill>
                    <a:schemeClr val="accent1"/>
                  </a:solidFill>
                  <a:prstDash val="solid"/>
                </a:ln>
                <a:solidFill>
                  <a:schemeClr val="tx2">
                    <a:lumMod val="75000"/>
                  </a:schemeClr>
                </a:solidFill>
                <a:effectLst>
                  <a:outerShdw blurRad="38100" dist="32000" dir="5400000" algn="tl">
                    <a:srgbClr val="000000">
                      <a:alpha val="30000"/>
                    </a:srgbClr>
                  </a:outerShdw>
                </a:effectLst>
              </a:rPr>
              <a:t>notion of functional space</a:t>
            </a:r>
            <a:r>
              <a:rPr lang="en-US" sz="2800" dirty="0">
                <a:ln w="10160">
                  <a:solidFill>
                    <a:schemeClr val="accent1"/>
                  </a:solidFill>
                  <a:prstDash val="solid"/>
                </a:ln>
                <a:solidFill>
                  <a:srgbClr val="FFFFFF"/>
                </a:solidFill>
                <a:effectLst>
                  <a:outerShdw blurRad="38100" dist="32000" dir="5400000" algn="tl">
                    <a:srgbClr val="000000">
                      <a:alpha val="30000"/>
                    </a:srgbClr>
                  </a:outerShdw>
                </a:effectLst>
              </a:rPr>
              <a:t>. Let’s begin by examining the types of Symmetry and Dynamic Rectangles.</a:t>
            </a:r>
            <a:endParaRPr lang="en-US" sz="2800" dirty="0"/>
          </a:p>
        </p:txBody>
      </p:sp>
    </p:spTree>
  </p:cSld>
  <p:clrMapOvr>
    <a:masterClrMapping/>
  </p:clrMapOvr>
  <p:transition>
    <p:wipe dir="d"/>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6400" y="990600"/>
            <a:ext cx="5867400" cy="107721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200" dirty="0"/>
              <a:t>Math in Art and Literature: </a:t>
            </a:r>
          </a:p>
          <a:p>
            <a:pPr algn="ctr"/>
            <a:r>
              <a:rPr lang="en-US" sz="3200" dirty="0"/>
              <a:t>Fact or Fiction?</a:t>
            </a:r>
          </a:p>
        </p:txBody>
      </p:sp>
      <p:sp>
        <p:nvSpPr>
          <p:cNvPr id="3" name="TextBox 2"/>
          <p:cNvSpPr txBox="1"/>
          <p:nvPr/>
        </p:nvSpPr>
        <p:spPr>
          <a:xfrm>
            <a:off x="762000" y="2438400"/>
            <a:ext cx="7620000" cy="3108543"/>
          </a:xfrm>
          <a:prstGeom prst="rect">
            <a:avLst/>
          </a:prstGeom>
          <a:noFill/>
        </p:spPr>
        <p:txBody>
          <a:bodyPr wrap="square" rtlCol="0">
            <a:spAutoFit/>
          </a:bodyPr>
          <a:lstStyle/>
          <a:p>
            <a:r>
              <a:rPr lang="en-US" sz="2800" dirty="0">
                <a:effectLst>
                  <a:outerShdw blurRad="38100" dist="38100" dir="2700000" algn="tl">
                    <a:srgbClr val="000000">
                      <a:alpha val="43137"/>
                    </a:srgbClr>
                  </a:outerShdw>
                </a:effectLst>
              </a:rPr>
              <a:t>Do not panic! You will not need any math background here!</a:t>
            </a:r>
          </a:p>
          <a:p>
            <a:endParaRPr lang="en-US" sz="2800" dirty="0">
              <a:effectLst>
                <a:outerShdw blurRad="38100" dist="38100" dir="2700000" algn="tl">
                  <a:srgbClr val="000000">
                    <a:alpha val="43137"/>
                  </a:srgbClr>
                </a:outerShdw>
              </a:effectLst>
            </a:endParaRPr>
          </a:p>
          <a:p>
            <a:r>
              <a:rPr lang="en-US" sz="2800" dirty="0">
                <a:effectLst>
                  <a:outerShdw blurRad="38100" dist="38100" dir="2700000" algn="tl">
                    <a:srgbClr val="000000">
                      <a:alpha val="43137"/>
                    </a:srgbClr>
                  </a:outerShdw>
                </a:effectLst>
              </a:rPr>
              <a:t>“[In art]Perspective, proportion, and symmetry in any context are quantifiable. </a:t>
            </a:r>
          </a:p>
          <a:p>
            <a:r>
              <a:rPr lang="en-US" sz="2800" dirty="0">
                <a:effectLst>
                  <a:outerShdw blurRad="38100" dist="38100" dir="2700000" algn="tl">
                    <a:srgbClr val="000000">
                      <a:alpha val="43137"/>
                    </a:srgbClr>
                  </a:outerShdw>
                </a:effectLst>
              </a:rPr>
              <a:t>Accordingly, art indeed possesses quantifiable aspects.”</a:t>
            </a:r>
            <a:r>
              <a:rPr lang="en-US" sz="2800" baseline="30000" dirty="0">
                <a:effectLst>
                  <a:outerShdw blurRad="38100" dist="38100" dir="2700000" algn="tl">
                    <a:srgbClr val="000000">
                      <a:alpha val="43137"/>
                    </a:srgbClr>
                  </a:outerShdw>
                </a:effectLst>
              </a:rPr>
              <a:t>†</a:t>
            </a:r>
            <a:endParaRPr lang="en-US" sz="2800" dirty="0">
              <a:effectLst>
                <a:outerShdw blurRad="38100" dist="38100" dir="2700000" algn="tl">
                  <a:srgbClr val="000000">
                    <a:alpha val="43137"/>
                  </a:srgbClr>
                </a:outerShdw>
              </a:effectLst>
            </a:endParaRPr>
          </a:p>
        </p:txBody>
      </p:sp>
      <p:sp>
        <p:nvSpPr>
          <p:cNvPr id="4" name="TextBox 3"/>
          <p:cNvSpPr txBox="1"/>
          <p:nvPr/>
        </p:nvSpPr>
        <p:spPr>
          <a:xfrm>
            <a:off x="990600" y="5638800"/>
            <a:ext cx="3694601" cy="369332"/>
          </a:xfrm>
          <a:prstGeom prst="rect">
            <a:avLst/>
          </a:prstGeom>
          <a:noFill/>
        </p:spPr>
        <p:txBody>
          <a:bodyPr wrap="none" rtlCol="0">
            <a:spAutoFit/>
          </a:bodyPr>
          <a:lstStyle/>
          <a:p>
            <a:r>
              <a:rPr lang="en-US" baseline="30000" dirty="0"/>
              <a:t>†</a:t>
            </a:r>
            <a:r>
              <a:rPr lang="en-US" i="1" dirty="0"/>
              <a:t>Math and the Mona Lisa, </a:t>
            </a:r>
            <a:r>
              <a:rPr lang="en-US" dirty="0"/>
              <a:t>B. </a:t>
            </a:r>
            <a:r>
              <a:rPr lang="en-US" dirty="0" err="1"/>
              <a:t>Atalay</a:t>
            </a:r>
            <a:endParaRPr lang="en-US" i="1" dirty="0"/>
          </a:p>
        </p:txBody>
      </p:sp>
    </p:spTree>
  </p:cSld>
  <p:clrMapOvr>
    <a:masterClrMapping/>
  </p:clrMapOvr>
  <p:transition>
    <p:comb dir="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effectLst>
            <a:outerShdw blurRad="50800" dist="38100" dir="2700000" algn="tl" rotWithShape="0">
              <a:prstClr val="black">
                <a:alpha val="40000"/>
              </a:prstClr>
            </a:outerShdw>
          </a:effectLst>
        </p:spPr>
        <p:txBody>
          <a:bodyPr>
            <a:normAutofit/>
          </a:bodyPr>
          <a:lstStyle/>
          <a:p>
            <a:pPr>
              <a:buNone/>
            </a:pPr>
            <a:r>
              <a:rPr lang="en-US" sz="2800" dirty="0"/>
              <a:t>	Vitruvius’ Definition: of Symmetry “…a proper accord of the members with one another, each part related to the whole.”</a:t>
            </a:r>
          </a:p>
          <a:p>
            <a:pPr>
              <a:buNone/>
            </a:pPr>
            <a:endParaRPr lang="en-US" sz="2800" dirty="0"/>
          </a:p>
          <a:p>
            <a:pPr algn="ctr">
              <a:buNone/>
            </a:pPr>
            <a:r>
              <a:rPr lang="en-US" sz="3200" dirty="0"/>
              <a:t>Predominant Types of Symmetry in Art:</a:t>
            </a:r>
          </a:p>
          <a:p>
            <a:pPr algn="ctr">
              <a:buNone/>
            </a:pPr>
            <a:r>
              <a:rPr lang="en-US" sz="3200" dirty="0"/>
              <a:t>Static</a:t>
            </a:r>
          </a:p>
          <a:p>
            <a:pPr algn="ctr">
              <a:buNone/>
            </a:pPr>
            <a:r>
              <a:rPr lang="en-US" sz="3200" dirty="0"/>
              <a:t>Dynamic</a:t>
            </a:r>
          </a:p>
          <a:p>
            <a:pPr>
              <a:buNone/>
            </a:pPr>
            <a:endParaRPr lang="en-US" sz="2800" dirty="0"/>
          </a:p>
        </p:txBody>
      </p:sp>
      <p:sp>
        <p:nvSpPr>
          <p:cNvPr id="3" name="Title 2"/>
          <p:cNvSpPr>
            <a:spLocks noGrp="1"/>
          </p:cNvSpPr>
          <p:nvPr>
            <p:ph type="title"/>
          </p:nvPr>
        </p:nvSpPr>
        <p:spPr>
          <a:effectLst>
            <a:outerShdw blurRad="50800" dist="38100" dir="2700000" algn="tl" rotWithShape="0">
              <a:prstClr val="black">
                <a:alpha val="40000"/>
              </a:prstClr>
            </a:outerShdw>
          </a:effectLst>
        </p:spPr>
        <p:txBody>
          <a:bodyPr/>
          <a:lstStyle/>
          <a:p>
            <a:pPr algn="ctr"/>
            <a:r>
              <a:rPr lang="en-US" dirty="0"/>
              <a:t>What is Symmetry?</a:t>
            </a:r>
          </a:p>
        </p:txBody>
      </p:sp>
    </p:spTree>
  </p:cSld>
  <p:clrMapOvr>
    <a:masterClrMapping/>
  </p:clrMapOvr>
  <p:transition>
    <p:wipe dir="d"/>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2705" y="1295400"/>
            <a:ext cx="6098593" cy="2585323"/>
          </a:xfrm>
          <a:prstGeom prst="rect">
            <a:avLst/>
          </a:prstGeom>
          <a:noFill/>
        </p:spPr>
        <p:txBody>
          <a:bodyPr wrap="none" lIns="91440" tIns="45720" rIns="91440" bIns="45720">
            <a:spAutoFit/>
          </a:bodyPr>
          <a:lstStyle/>
          <a:p>
            <a:pPr algn="ctr"/>
            <a:r>
              <a:rPr lang="en-US" sz="5400" b="0" cap="none" spc="0" dirty="0">
                <a:ln w="10160">
                  <a:solidFill>
                    <a:schemeClr val="accent1"/>
                  </a:solidFill>
                  <a:prstDash val="solid"/>
                </a:ln>
                <a:solidFill>
                  <a:srgbClr val="FFFFFF"/>
                </a:solidFill>
                <a:effectLst>
                  <a:outerShdw blurRad="38100" dist="32000" dir="5400000" algn="tl">
                    <a:srgbClr val="000000">
                      <a:alpha val="30000"/>
                    </a:srgbClr>
                  </a:outerShdw>
                </a:effectLst>
              </a:rPr>
              <a:t>Static Symmetry</a:t>
            </a:r>
          </a:p>
          <a:p>
            <a:pPr algn="ctr"/>
            <a:r>
              <a:rPr lang="en-US" sz="5400" dirty="0">
                <a:ln w="10160">
                  <a:solidFill>
                    <a:schemeClr val="accent1"/>
                  </a:solidFill>
                  <a:prstDash val="solid"/>
                </a:ln>
                <a:solidFill>
                  <a:srgbClr val="FFFFFF"/>
                </a:solidFill>
                <a:effectLst>
                  <a:outerShdw blurRad="38100" dist="32000" dir="5400000" algn="tl">
                    <a:srgbClr val="000000">
                      <a:alpha val="30000"/>
                    </a:srgbClr>
                  </a:outerShdw>
                </a:effectLst>
              </a:rPr>
              <a:t>vs.</a:t>
            </a:r>
          </a:p>
          <a:p>
            <a:pPr algn="ctr"/>
            <a:r>
              <a:rPr lang="en-US" sz="5400" b="0" cap="none" spc="0" dirty="0">
                <a:ln w="10160">
                  <a:solidFill>
                    <a:schemeClr val="accent1"/>
                  </a:solidFill>
                  <a:prstDash val="solid"/>
                </a:ln>
                <a:solidFill>
                  <a:srgbClr val="FFFFFF"/>
                </a:solidFill>
                <a:effectLst>
                  <a:outerShdw blurRad="38100" dist="32000" dir="5400000" algn="tl">
                    <a:srgbClr val="000000">
                      <a:alpha val="30000"/>
                    </a:srgbClr>
                  </a:outerShdw>
                </a:effectLst>
              </a:rPr>
              <a:t>Dynamic Symmetry</a:t>
            </a:r>
          </a:p>
        </p:txBody>
      </p:sp>
    </p:spTree>
  </p:cSld>
  <p:clrMapOvr>
    <a:masterClrMapping/>
  </p:clrMapOvr>
  <p:transition>
    <p:wipe dir="d"/>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18537" y="457200"/>
            <a:ext cx="3722686" cy="692497"/>
          </a:xfrm>
          <a:prstGeom prst="rect">
            <a:avLst/>
          </a:prstGeom>
          <a:noFill/>
          <a:effectLst>
            <a:outerShdw blurRad="50800" dist="38100" dir="2700000" algn="tl" rotWithShape="0">
              <a:prstClr val="black">
                <a:alpha val="40000"/>
              </a:prstClr>
            </a:outerShdw>
          </a:effectLst>
        </p:spPr>
        <p:txBody>
          <a:bodyPr wrap="none" lIns="91440" tIns="45720" rIns="91440" bIns="45720">
            <a:spAutoFit/>
          </a:bodyPr>
          <a:lstStyle/>
          <a:p>
            <a:pPr algn="ctr"/>
            <a:r>
              <a:rPr lang="en-US" sz="3900" b="0" cap="none" spc="0" dirty="0">
                <a:ln w="10160">
                  <a:solidFill>
                    <a:schemeClr val="accent1"/>
                  </a:solidFill>
                  <a:prstDash val="solid"/>
                </a:ln>
                <a:solidFill>
                  <a:srgbClr val="FFFFFF"/>
                </a:solidFill>
                <a:effectLst>
                  <a:outerShdw blurRad="38100" dist="32000" dir="5400000" algn="tl">
                    <a:srgbClr val="000000">
                      <a:alpha val="30000"/>
                    </a:srgbClr>
                  </a:outerShdw>
                </a:effectLst>
              </a:rPr>
              <a:t>Static Symmetry</a:t>
            </a:r>
          </a:p>
        </p:txBody>
      </p:sp>
      <p:sp>
        <p:nvSpPr>
          <p:cNvPr id="3" name="Rectangle 2"/>
          <p:cNvSpPr/>
          <p:nvPr/>
        </p:nvSpPr>
        <p:spPr>
          <a:xfrm>
            <a:off x="653628" y="1307842"/>
            <a:ext cx="7728372" cy="3108543"/>
          </a:xfrm>
          <a:prstGeom prst="rect">
            <a:avLst/>
          </a:prstGeom>
          <a:noFill/>
        </p:spPr>
        <p:txBody>
          <a:bodyPr wrap="square" lIns="91440" tIns="45720" rIns="91440" bIns="45720">
            <a:spAutoFit/>
          </a:bodyPr>
          <a:lstStyle/>
          <a:p>
            <a:r>
              <a:rPr lang="en-US" sz="2800" b="0" cap="none" spc="0" dirty="0">
                <a:ln w="10160">
                  <a:solidFill>
                    <a:schemeClr val="accent1"/>
                  </a:solidFill>
                  <a:prstDash val="solid"/>
                </a:ln>
                <a:effectLst>
                  <a:outerShdw blurRad="38100" dist="32000" dir="5400000" algn="tl">
                    <a:srgbClr val="000000">
                      <a:alpha val="30000"/>
                    </a:srgbClr>
                  </a:outerShdw>
                </a:effectLst>
              </a:rPr>
              <a:t>Static Symmetry is based on the pattern </a:t>
            </a:r>
            <a:r>
              <a:rPr lang="en-US" sz="2800" dirty="0">
                <a:ln w="10160">
                  <a:solidFill>
                    <a:schemeClr val="accent1"/>
                  </a:solidFill>
                  <a:prstDash val="solid"/>
                </a:ln>
                <a:effectLst>
                  <a:outerShdw blurRad="38100" dist="32000" dir="5400000" algn="tl">
                    <a:srgbClr val="000000">
                      <a:alpha val="30000"/>
                    </a:srgbClr>
                  </a:outerShdw>
                </a:effectLst>
              </a:rPr>
              <a:t>properties of regular two-dimensional figures s</a:t>
            </a:r>
            <a:r>
              <a:rPr lang="en-US" sz="2800" b="0" cap="none" spc="0" dirty="0">
                <a:ln w="10160">
                  <a:solidFill>
                    <a:schemeClr val="accent1"/>
                  </a:solidFill>
                  <a:prstDash val="solid"/>
                </a:ln>
                <a:effectLst>
                  <a:outerShdw blurRad="38100" dist="32000" dir="5400000" algn="tl">
                    <a:srgbClr val="000000">
                      <a:alpha val="30000"/>
                    </a:srgbClr>
                  </a:outerShdw>
                </a:effectLst>
              </a:rPr>
              <a:t>uch as the square and the equilateral triangle. </a:t>
            </a:r>
            <a:r>
              <a:rPr lang="en-US" sz="2800" dirty="0">
                <a:ln w="10160">
                  <a:solidFill>
                    <a:schemeClr val="accent1"/>
                  </a:solidFill>
                  <a:prstDash val="solid"/>
                </a:ln>
                <a:effectLst>
                  <a:outerShdw blurRad="38100" dist="32000" dir="5400000" algn="tl">
                    <a:srgbClr val="000000">
                      <a:alpha val="30000"/>
                    </a:srgbClr>
                  </a:outerShdw>
                </a:effectLst>
              </a:rPr>
              <a:t>Static Symmetry is not based on the organic structures found in nature. “Too much symmetry [such as found in static symmetry]…can have a negative emotional impact.”</a:t>
            </a:r>
            <a:r>
              <a:rPr lang="en-US" sz="2800" baseline="30000" dirty="0">
                <a:ln w="10160">
                  <a:solidFill>
                    <a:schemeClr val="accent1"/>
                  </a:solidFill>
                  <a:prstDash val="solid"/>
                </a:ln>
                <a:effectLst>
                  <a:outerShdw blurRad="38100" dist="32000" dir="5400000" algn="tl">
                    <a:srgbClr val="000000">
                      <a:alpha val="30000"/>
                    </a:srgbClr>
                  </a:outerShdw>
                </a:effectLst>
              </a:rPr>
              <a:t>†</a:t>
            </a:r>
            <a:endParaRPr lang="en-US" sz="2800" dirty="0">
              <a:ln w="10160">
                <a:solidFill>
                  <a:schemeClr val="accent1"/>
                </a:solidFill>
                <a:prstDash val="solid"/>
              </a:ln>
              <a:effectLst>
                <a:outerShdw blurRad="38100" dist="32000" dir="5400000" algn="tl">
                  <a:srgbClr val="000000">
                    <a:alpha val="30000"/>
                  </a:srgbClr>
                </a:outerShdw>
              </a:effectLst>
            </a:endParaRPr>
          </a:p>
        </p:txBody>
      </p:sp>
      <p:sp>
        <p:nvSpPr>
          <p:cNvPr id="4" name="TextBox 3"/>
          <p:cNvSpPr txBox="1"/>
          <p:nvPr/>
        </p:nvSpPr>
        <p:spPr>
          <a:xfrm>
            <a:off x="762000" y="5715000"/>
            <a:ext cx="3651321" cy="369332"/>
          </a:xfrm>
          <a:prstGeom prst="rect">
            <a:avLst/>
          </a:prstGeom>
          <a:noFill/>
        </p:spPr>
        <p:txBody>
          <a:bodyPr wrap="none" rtlCol="0">
            <a:spAutoFit/>
          </a:bodyPr>
          <a:lstStyle/>
          <a:p>
            <a:r>
              <a:rPr lang="en-US" baseline="30000" dirty="0"/>
              <a:t>†</a:t>
            </a:r>
            <a:r>
              <a:rPr lang="en-US" i="1" dirty="0"/>
              <a:t>Math and the Mona Lisa, </a:t>
            </a:r>
            <a:r>
              <a:rPr lang="en-US" dirty="0"/>
              <a:t>B. </a:t>
            </a:r>
            <a:r>
              <a:rPr lang="en-US" dirty="0" err="1"/>
              <a:t>Atalay</a:t>
            </a:r>
            <a:endParaRPr lang="en-US" i="1" dirty="0"/>
          </a:p>
        </p:txBody>
      </p:sp>
    </p:spTree>
  </p:cSld>
  <p:clrMapOvr>
    <a:masterClrMapping/>
  </p:clrMapOvr>
  <p:transition>
    <p:wipe dir="d"/>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990600"/>
          </a:xfrm>
          <a:effectLst>
            <a:outerShdw blurRad="50800" dist="38100" dir="2700000" algn="tl" rotWithShape="0">
              <a:prstClr val="black">
                <a:alpha val="40000"/>
              </a:prstClr>
            </a:outerShdw>
          </a:effectLst>
        </p:spPr>
        <p:txBody>
          <a:bodyPr/>
          <a:lstStyle/>
          <a:p>
            <a:pPr algn="ctr"/>
            <a:r>
              <a:rPr lang="en-US" dirty="0"/>
              <a:t>Example of Static Symmetry</a:t>
            </a:r>
          </a:p>
        </p:txBody>
      </p:sp>
      <p:pic>
        <p:nvPicPr>
          <p:cNvPr id="5" name="Content Placeholder 4" descr="Image(14).jpg"/>
          <p:cNvPicPr>
            <a:picLocks noGrp="1" noChangeAspect="1"/>
          </p:cNvPicPr>
          <p:nvPr>
            <p:ph idx="1"/>
          </p:nvPr>
        </p:nvPicPr>
        <p:blipFill>
          <a:blip r:embed="rId2" cstate="print"/>
          <a:stretch>
            <a:fillRect/>
          </a:stretch>
        </p:blipFill>
        <p:spPr>
          <a:xfrm>
            <a:off x="838200" y="1524000"/>
            <a:ext cx="3599121" cy="4572000"/>
          </a:xfrm>
        </p:spPr>
      </p:pic>
      <p:sp>
        <p:nvSpPr>
          <p:cNvPr id="6" name="TextBox 5"/>
          <p:cNvSpPr txBox="1"/>
          <p:nvPr/>
        </p:nvSpPr>
        <p:spPr>
          <a:xfrm>
            <a:off x="4876800" y="1828800"/>
            <a:ext cx="3657600" cy="3785652"/>
          </a:xfrm>
          <a:prstGeom prst="rect">
            <a:avLst/>
          </a:prstGeom>
          <a:noFill/>
        </p:spPr>
        <p:txBody>
          <a:bodyPr wrap="square" rtlCol="0">
            <a:spAutoFit/>
          </a:bodyPr>
          <a:lstStyle/>
          <a:p>
            <a:r>
              <a:rPr lang="en-US" sz="2400" dirty="0">
                <a:effectLst>
                  <a:outerShdw blurRad="38100" dist="38100" dir="2700000" algn="tl">
                    <a:srgbClr val="000000">
                      <a:alpha val="43137"/>
                    </a:srgbClr>
                  </a:outerShdw>
                </a:effectLst>
              </a:rPr>
              <a:t>Vincent van Gogh placed the eyes directly in the center of the artwork, so they catch your attention first. But the painting feels static. The story your mind creates is more about the subject and their internal feelings than the overall artwork. </a:t>
            </a:r>
          </a:p>
        </p:txBody>
      </p:sp>
    </p:spTree>
  </p:cSld>
  <p:clrMapOvr>
    <a:masterClrMapping/>
  </p:clrMapOvr>
  <p:transition>
    <p:diamond/>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US" dirty="0">
                <a:effectLst>
                  <a:outerShdw blurRad="38100" dist="38100" dir="2700000" algn="tl">
                    <a:srgbClr val="000000">
                      <a:alpha val="43137"/>
                    </a:srgbClr>
                  </a:outerShdw>
                </a:effectLst>
              </a:rPr>
              <a:t>Now that is the real question.</a:t>
            </a:r>
          </a:p>
          <a:p>
            <a:r>
              <a:rPr lang="en-US" dirty="0">
                <a:effectLst>
                  <a:outerShdw blurRad="38100" dist="38100" dir="2700000" algn="tl">
                    <a:srgbClr val="000000">
                      <a:alpha val="43137"/>
                    </a:srgbClr>
                  </a:outerShdw>
                </a:effectLst>
              </a:rPr>
              <a:t>Mastering composition is essential for any artist who wants to go further on their journey and create better artwork. When learning to paint or draw, it’s easy to forget about composition in the face of various painting techniques and styles. However, composition in art is a cornerstone that cannot be replaced. With it, you can create stories without words that grasp the viewer’s heart and stay etched in their minds forever.</a:t>
            </a:r>
          </a:p>
          <a:p>
            <a:r>
              <a:rPr lang="en-US" dirty="0"/>
              <a:t>Kenyon Cox, an American painter, illustrator, muralist, writer, and teacher</a:t>
            </a:r>
            <a:r>
              <a:rPr lang="en-US" u="sng" dirty="0"/>
              <a:t> </a:t>
            </a:r>
            <a:r>
              <a:rPr lang="en-US" dirty="0"/>
              <a:t>, once wrote  “Without design there may be representation…but there  can be </a:t>
            </a:r>
            <a:r>
              <a:rPr lang="en-US" i="1" dirty="0"/>
              <a:t>no</a:t>
            </a:r>
            <a:r>
              <a:rPr lang="en-US" dirty="0"/>
              <a:t> art.” </a:t>
            </a:r>
            <a:endParaRPr lang="en-US" dirty="0">
              <a:effectLst>
                <a:outerShdw blurRad="38100" dist="38100" dir="2700000" algn="tl">
                  <a:srgbClr val="000000">
                    <a:alpha val="43137"/>
                  </a:srgbClr>
                </a:outerShdw>
              </a:effectLst>
            </a:endParaRPr>
          </a:p>
          <a:p>
            <a:endParaRPr lang="en-US" dirty="0"/>
          </a:p>
        </p:txBody>
      </p:sp>
      <p:sp>
        <p:nvSpPr>
          <p:cNvPr id="3" name="Title 2"/>
          <p:cNvSpPr>
            <a:spLocks noGrp="1"/>
          </p:cNvSpPr>
          <p:nvPr>
            <p:ph type="title"/>
          </p:nvPr>
        </p:nvSpPr>
        <p:spPr/>
        <p:txBody>
          <a:bodyPr>
            <a:normAutofit fontScale="90000"/>
          </a:bodyPr>
          <a:lstStyle/>
          <a:p>
            <a:pPr algn="ctr"/>
            <a:r>
              <a:rPr lang="en-US" dirty="0"/>
              <a:t>Is Mastering Composition in Art Really Necessary?</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739443"/>
            <a:ext cx="7315200" cy="4278094"/>
          </a:xfrm>
          <a:prstGeom prst="rect">
            <a:avLst/>
          </a:prstGeom>
          <a:noFill/>
        </p:spPr>
        <p:txBody>
          <a:bodyPr wrap="square" rtlCol="0" anchor="ctr" anchorCtr="1">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marL="274320" indent="-274320">
              <a:spcBef>
                <a:spcPts val="600"/>
              </a:spcBef>
              <a:buFont typeface="Arial" pitchFamily="34" charset="0"/>
              <a:buChar char="•"/>
            </a:pPr>
            <a:r>
              <a:rPr lang="en-US" sz="2300" dirty="0">
                <a:ln w="10160">
                  <a:solidFill>
                    <a:schemeClr val="accent1"/>
                  </a:solidFill>
                  <a:prstDash val="solid"/>
                </a:ln>
                <a:effectLst>
                  <a:outerShdw blurRad="38100" dist="32000" dir="5400000" algn="tl">
                    <a:srgbClr val="000000">
                      <a:alpha val="30000"/>
                    </a:srgbClr>
                  </a:outerShdw>
                </a:effectLst>
              </a:rPr>
              <a:t> </a:t>
            </a:r>
            <a:r>
              <a:rPr lang="en-US" sz="2800" dirty="0">
                <a:ln w="10160">
                  <a:solidFill>
                    <a:schemeClr val="accent1"/>
                  </a:solidFill>
                  <a:prstDash val="solid"/>
                </a:ln>
                <a:effectLst>
                  <a:outerShdw blurRad="38100" dist="32000" dir="5400000" algn="tl">
                    <a:srgbClr val="000000">
                      <a:alpha val="30000"/>
                    </a:srgbClr>
                  </a:outerShdw>
                </a:effectLst>
              </a:rPr>
              <a:t>What is Dynamic Symmetry and why is it pleasing?</a:t>
            </a:r>
          </a:p>
          <a:p>
            <a:pPr marL="274320" indent="-274320">
              <a:spcBef>
                <a:spcPts val="600"/>
              </a:spcBef>
              <a:buFont typeface="Arial" pitchFamily="34" charset="0"/>
              <a:buChar char="•"/>
            </a:pPr>
            <a:r>
              <a:rPr lang="en-US" sz="2800" dirty="0">
                <a:ln w="10160">
                  <a:solidFill>
                    <a:schemeClr val="accent1"/>
                  </a:solidFill>
                  <a:prstDash val="solid"/>
                </a:ln>
                <a:effectLst>
                  <a:outerShdw blurRad="38100" dist="32000" dir="5400000" algn="tl">
                    <a:srgbClr val="000000">
                      <a:alpha val="30000"/>
                    </a:srgbClr>
                  </a:outerShdw>
                </a:effectLst>
              </a:rPr>
              <a:t> Why  use Dynamic Symmetry in Art?</a:t>
            </a:r>
          </a:p>
          <a:p>
            <a:pPr marL="274320" indent="-274320">
              <a:spcBef>
                <a:spcPts val="600"/>
              </a:spcBef>
              <a:buFont typeface="Arial" pitchFamily="34" charset="0"/>
              <a:buChar char="•"/>
            </a:pPr>
            <a:r>
              <a:rPr lang="en-US" sz="2800" dirty="0">
                <a:ln w="10160">
                  <a:solidFill>
                    <a:schemeClr val="accent1"/>
                  </a:solidFill>
                  <a:prstDash val="solid"/>
                </a:ln>
                <a:effectLst>
                  <a:outerShdw blurRad="38100" dist="32000" dir="5400000" algn="tl">
                    <a:srgbClr val="000000">
                      <a:alpha val="30000"/>
                    </a:srgbClr>
                  </a:outerShdw>
                </a:effectLst>
              </a:rPr>
              <a:t> The origin of the Golden Section, or Divine Proportion</a:t>
            </a:r>
          </a:p>
          <a:p>
            <a:pPr marL="274320" indent="-274320">
              <a:spcBef>
                <a:spcPts val="600"/>
              </a:spcBef>
              <a:buFont typeface="Arial" pitchFamily="34" charset="0"/>
              <a:buChar char="•"/>
            </a:pPr>
            <a:r>
              <a:rPr lang="en-US" sz="2800" dirty="0">
                <a:ln w="10160">
                  <a:solidFill>
                    <a:schemeClr val="accent1"/>
                  </a:solidFill>
                  <a:prstDash val="solid"/>
                </a:ln>
                <a:effectLst>
                  <a:outerShdw blurRad="38100" dist="32000" dir="5400000" algn="tl">
                    <a:srgbClr val="000000">
                      <a:alpha val="30000"/>
                    </a:srgbClr>
                  </a:outerShdw>
                </a:effectLst>
              </a:rPr>
              <a:t> Are there other systems of dynamic symmetry, proportion utilized by the Old Masters?</a:t>
            </a:r>
          </a:p>
          <a:p>
            <a:pPr marL="274320" indent="-274320">
              <a:spcBef>
                <a:spcPts val="600"/>
              </a:spcBef>
            </a:pPr>
            <a:endParaRPr lang="en-US" sz="2800" b="1" cap="all" dirty="0">
              <a:ln/>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4" name="TextBox 3"/>
          <p:cNvSpPr txBox="1"/>
          <p:nvPr/>
        </p:nvSpPr>
        <p:spPr>
          <a:xfrm>
            <a:off x="1600200" y="533400"/>
            <a:ext cx="5638800" cy="707886"/>
          </a:xfrm>
          <a:prstGeom prst="rect">
            <a:avLst/>
          </a:prstGeom>
          <a:noFill/>
        </p:spPr>
        <p:txBody>
          <a:bodyPr wrap="square" rtlCol="0">
            <a:spAutoFit/>
          </a:bodyPr>
          <a:lstStyle/>
          <a:p>
            <a:pPr algn="ctr"/>
            <a:r>
              <a:rPr lang="en-US" sz="4000" dirty="0">
                <a:effectLst>
                  <a:outerShdw blurRad="38100" dist="38100" dir="2700000" algn="tl">
                    <a:srgbClr val="000000">
                      <a:alpha val="43137"/>
                    </a:srgbClr>
                  </a:outerShdw>
                </a:effectLst>
              </a:rPr>
              <a:t>Pleasing Symmetry</a:t>
            </a:r>
          </a:p>
        </p:txBody>
      </p:sp>
    </p:spTree>
  </p:cSld>
  <p:clrMapOvr>
    <a:masterClrMapping/>
  </p:clrMapOvr>
  <p:transition>
    <p:wipe dir="d"/>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866031"/>
            <a:ext cx="7543800" cy="5201424"/>
          </a:xfrm>
          <a:prstGeom prst="rect">
            <a:avLst/>
          </a:prstGeom>
          <a:noFill/>
        </p:spPr>
        <p:txBody>
          <a:bodyPr wrap="square" lIns="91440" tIns="45720" rIns="91440" bIns="45720" anchor="ctr" anchorCtr="1">
            <a:spAutoFit/>
          </a:bodyPr>
          <a:lstStyle/>
          <a:p>
            <a:endParaRPr lang="en-US" sz="2000" b="0" cap="none" spc="0" dirty="0">
              <a:ln w="10160">
                <a:solidFill>
                  <a:schemeClr val="accent1"/>
                </a:solidFill>
                <a:prstDash val="solid"/>
              </a:ln>
              <a:solidFill>
                <a:srgbClr val="FFFFFF"/>
              </a:solidFill>
              <a:effectLst>
                <a:outerShdw blurRad="50800" dist="38100" dir="2700000" algn="tl" rotWithShape="0">
                  <a:prstClr val="black">
                    <a:alpha val="40000"/>
                  </a:prstClr>
                </a:outerShdw>
              </a:effectLst>
            </a:endParaRPr>
          </a:p>
          <a:p>
            <a:r>
              <a:rPr lang="en-US" sz="2400" b="0" cap="none" spc="0" dirty="0">
                <a:ln w="10160">
                  <a:solidFill>
                    <a:schemeClr val="accent1"/>
                  </a:solidFill>
                  <a:prstDash val="solid"/>
                </a:ln>
                <a:effectLst>
                  <a:outerShdw blurRad="50800" dist="38100" dir="2700000" algn="tl" rotWithShape="0">
                    <a:prstClr val="black">
                      <a:alpha val="40000"/>
                    </a:prstClr>
                  </a:outerShdw>
                </a:effectLst>
              </a:rPr>
              <a:t>“The principles of design to be found </a:t>
            </a:r>
            <a:r>
              <a:rPr lang="en-US" sz="2400" dirty="0">
                <a:ln w="10160">
                  <a:solidFill>
                    <a:schemeClr val="accent1"/>
                  </a:solidFill>
                  <a:prstDash val="solid"/>
                </a:ln>
                <a:effectLst>
                  <a:outerShdw blurRad="50800" dist="38100" dir="2700000" algn="tl" rotWithShape="0">
                    <a:prstClr val="black">
                      <a:alpha val="40000"/>
                    </a:prstClr>
                  </a:outerShdw>
                </a:effectLst>
              </a:rPr>
              <a:t>in the architecture of man  and plants have been g</a:t>
            </a:r>
            <a:r>
              <a:rPr lang="en-US" sz="2400" b="0" cap="none" spc="0" dirty="0">
                <a:ln w="10160">
                  <a:solidFill>
                    <a:schemeClr val="accent1"/>
                  </a:solidFill>
                  <a:prstDash val="solid"/>
                </a:ln>
                <a:effectLst>
                  <a:outerShdw blurRad="50800" dist="38100" dir="2700000" algn="tl" rotWithShape="0">
                    <a:prstClr val="black">
                      <a:alpha val="40000"/>
                    </a:prstClr>
                  </a:outerShdw>
                </a:effectLst>
              </a:rPr>
              <a:t>iven the name ‘Dynamic Symmetry.’ This symmetry is identical with that used by Greek masters in almost all art produced during the great classical period”</a:t>
            </a:r>
            <a:r>
              <a:rPr lang="en-US" sz="2400" b="0" cap="none" spc="0" baseline="30000" dirty="0">
                <a:ln w="10160">
                  <a:solidFill>
                    <a:schemeClr val="accent1"/>
                  </a:solidFill>
                  <a:prstDash val="solid"/>
                </a:ln>
                <a:effectLst>
                  <a:outerShdw blurRad="50800" dist="38100" dir="2700000" algn="tl" rotWithShape="0">
                    <a:prstClr val="black">
                      <a:alpha val="40000"/>
                    </a:prstClr>
                  </a:outerShdw>
                </a:effectLst>
              </a:rPr>
              <a:t>†</a:t>
            </a:r>
          </a:p>
          <a:p>
            <a:endParaRPr lang="en-US" sz="2400" dirty="0">
              <a:ln w="10160">
                <a:solidFill>
                  <a:schemeClr val="accent1"/>
                </a:solidFill>
                <a:prstDash val="solid"/>
              </a:ln>
              <a:effectLst>
                <a:outerShdw blurRad="50800" dist="38100" dir="2700000" algn="tl" rotWithShape="0">
                  <a:prstClr val="black">
                    <a:alpha val="40000"/>
                  </a:prstClr>
                </a:outerShdw>
              </a:effectLst>
            </a:endParaRPr>
          </a:p>
          <a:p>
            <a:r>
              <a:rPr lang="en-US" sz="2400" dirty="0">
                <a:ln w="10160">
                  <a:solidFill>
                    <a:schemeClr val="accent1"/>
                  </a:solidFill>
                  <a:prstDash val="solid"/>
                </a:ln>
                <a:effectLst>
                  <a:outerShdw blurRad="38100" dist="38100" dir="2700000" algn="tl">
                    <a:srgbClr val="000000">
                      <a:alpha val="43137"/>
                    </a:srgbClr>
                  </a:outerShdw>
                </a:effectLst>
              </a:rPr>
              <a:t>Symmetry  defines the relationship which the composing elements of form in a design, or an organism</a:t>
            </a:r>
            <a:r>
              <a:rPr lang="en-US" sz="2400" b="0" cap="none" spc="0" dirty="0">
                <a:ln w="10160">
                  <a:solidFill>
                    <a:schemeClr val="accent1"/>
                  </a:solidFill>
                  <a:prstDash val="solid"/>
                </a:ln>
                <a:effectLst>
                  <a:outerShdw blurRad="38100" dist="38100" dir="2700000" algn="tl">
                    <a:srgbClr val="000000">
                      <a:alpha val="43137"/>
                    </a:srgbClr>
                  </a:outerShdw>
                </a:effectLst>
              </a:rPr>
              <a:t> in nature, bear to the whole. In  a design </a:t>
            </a:r>
            <a:r>
              <a:rPr lang="en-US" sz="2400" dirty="0">
                <a:ln w="10160">
                  <a:solidFill>
                    <a:schemeClr val="accent1"/>
                  </a:solidFill>
                  <a:prstDash val="solid"/>
                </a:ln>
                <a:effectLst>
                  <a:outerShdw blurRad="38100" dist="38100" dir="2700000" algn="tl">
                    <a:srgbClr val="000000">
                      <a:alpha val="43137"/>
                    </a:srgbClr>
                  </a:outerShdw>
                </a:effectLst>
              </a:rPr>
              <a:t>it is the thing which governs the just balance of t</a:t>
            </a:r>
            <a:r>
              <a:rPr lang="en-US" sz="2400" b="0" cap="none" spc="0" dirty="0">
                <a:ln w="10160">
                  <a:solidFill>
                    <a:schemeClr val="accent1"/>
                  </a:solidFill>
                  <a:prstDash val="solid"/>
                </a:ln>
                <a:effectLst>
                  <a:outerShdw blurRad="38100" dist="38100" dir="2700000" algn="tl">
                    <a:srgbClr val="000000">
                      <a:alpha val="43137"/>
                    </a:srgbClr>
                  </a:outerShdw>
                </a:effectLst>
              </a:rPr>
              <a:t>he variety in unity. </a:t>
            </a:r>
            <a:r>
              <a:rPr lang="en-US" sz="2400" dirty="0">
                <a:ln w="10160">
                  <a:solidFill>
                    <a:schemeClr val="accent1"/>
                  </a:solidFill>
                  <a:prstDash val="solid"/>
                </a:ln>
                <a:effectLst>
                  <a:outerShdw blurRad="38100" dist="38100" dir="2700000" algn="tl">
                    <a:srgbClr val="000000">
                      <a:alpha val="43137"/>
                    </a:srgbClr>
                  </a:outerShdw>
                </a:effectLst>
              </a:rPr>
              <a:t>Dynamic symmetry is suggestive of life and movement. </a:t>
            </a:r>
            <a:endParaRPr lang="en-US" sz="2400" dirty="0">
              <a:effectLst>
                <a:outerShdw blurRad="38100" dist="38100" dir="2700000" algn="tl">
                  <a:srgbClr val="000000">
                    <a:alpha val="43137"/>
                  </a:srgbClr>
                </a:outerShdw>
              </a:effectLst>
            </a:endParaRPr>
          </a:p>
          <a:p>
            <a:endParaRPr lang="en-US" sz="2400" dirty="0">
              <a:ln w="10160">
                <a:solidFill>
                  <a:schemeClr val="accent1"/>
                </a:solidFill>
                <a:prstDash val="solid"/>
              </a:ln>
              <a:effectLst>
                <a:outerShdw blurRad="50800" dist="38100" dir="2700000" algn="tl" rotWithShape="0">
                  <a:prstClr val="black">
                    <a:alpha val="40000"/>
                  </a:prstClr>
                </a:outerShdw>
              </a:effectLst>
            </a:endParaRPr>
          </a:p>
          <a:p>
            <a:r>
              <a:rPr lang="en-US" sz="2400" baseline="30000" dirty="0">
                <a:ln w="10160">
                  <a:solidFill>
                    <a:schemeClr val="accent1"/>
                  </a:solidFill>
                  <a:prstDash val="solid"/>
                </a:ln>
                <a:effectLst>
                  <a:outerShdw blurRad="50800" dist="38100" dir="2700000" algn="tl" rotWithShape="0">
                    <a:prstClr val="black">
                      <a:alpha val="40000"/>
                    </a:prstClr>
                  </a:outerShdw>
                </a:effectLst>
              </a:rPr>
              <a:t>†</a:t>
            </a:r>
            <a:r>
              <a:rPr lang="en-US" sz="2400" i="1" dirty="0">
                <a:ln w="10160">
                  <a:solidFill>
                    <a:schemeClr val="accent1"/>
                  </a:solidFill>
                  <a:prstDash val="solid"/>
                </a:ln>
                <a:effectLst>
                  <a:outerShdw blurRad="50800" dist="38100" dir="2700000" algn="tl" rotWithShape="0">
                    <a:prstClr val="black">
                      <a:alpha val="40000"/>
                    </a:prstClr>
                  </a:outerShdw>
                </a:effectLst>
              </a:rPr>
              <a:t>The Elements of Dynamic Symmetry, </a:t>
            </a:r>
            <a:r>
              <a:rPr lang="en-US" sz="2400" dirty="0">
                <a:ln w="10160">
                  <a:solidFill>
                    <a:schemeClr val="accent1"/>
                  </a:solidFill>
                  <a:prstDash val="solid"/>
                </a:ln>
                <a:effectLst>
                  <a:outerShdw blurRad="50800" dist="38100" dir="2700000" algn="tl" rotWithShape="0">
                    <a:prstClr val="black">
                      <a:alpha val="40000"/>
                    </a:prstClr>
                  </a:outerShdw>
                </a:effectLst>
              </a:rPr>
              <a:t>Jay Hambidge</a:t>
            </a:r>
            <a:endParaRPr lang="en-US" sz="2400" b="0" cap="none" spc="0" dirty="0">
              <a:ln w="10160">
                <a:solidFill>
                  <a:schemeClr val="accent1"/>
                </a:solidFill>
                <a:prstDash val="solid"/>
              </a:ln>
              <a:effectLst>
                <a:outerShdw blurRad="50800" dist="38100" dir="2700000" algn="tl" rotWithShape="0">
                  <a:prstClr val="black">
                    <a:alpha val="40000"/>
                  </a:prstClr>
                </a:outerShdw>
              </a:effectLst>
            </a:endParaRPr>
          </a:p>
        </p:txBody>
      </p:sp>
      <p:sp>
        <p:nvSpPr>
          <p:cNvPr id="3" name="Rectangle 2"/>
          <p:cNvSpPr/>
          <p:nvPr/>
        </p:nvSpPr>
        <p:spPr>
          <a:xfrm>
            <a:off x="2525129" y="304800"/>
            <a:ext cx="4129400" cy="646331"/>
          </a:xfrm>
          <a:prstGeom prst="rect">
            <a:avLst/>
          </a:prstGeom>
          <a:noFill/>
        </p:spPr>
        <p:txBody>
          <a:bodyPr wrap="none" lIns="91440" tIns="45720" rIns="91440" bIns="45720">
            <a:spAutoFit/>
          </a:bodyPr>
          <a:lstStyle/>
          <a:p>
            <a:pPr algn="ctr"/>
            <a:r>
              <a:rPr lang="en-US" sz="3600" b="0" cap="none" spc="0" dirty="0">
                <a:ln w="10160">
                  <a:solidFill>
                    <a:schemeClr val="accent1"/>
                  </a:solidFill>
                  <a:prstDash val="solid"/>
                </a:ln>
                <a:solidFill>
                  <a:srgbClr val="FFFFFF"/>
                </a:solidFill>
                <a:effectLst>
                  <a:outerShdw blurRad="38100" dist="32000" dir="5400000" algn="tl">
                    <a:srgbClr val="000000">
                      <a:alpha val="30000"/>
                    </a:srgbClr>
                  </a:outerShdw>
                </a:effectLst>
              </a:rPr>
              <a:t>Dynamic Symmetry</a:t>
            </a:r>
          </a:p>
        </p:txBody>
      </p:sp>
    </p:spTree>
  </p:cSld>
  <p:clrMapOvr>
    <a:masterClrMapping/>
  </p:clrMapOvr>
  <p:transition>
    <p:wipe dir="d"/>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39664" y="1582341"/>
            <a:ext cx="6064673" cy="3693319"/>
          </a:xfrm>
          <a:prstGeom prst="rect">
            <a:avLst/>
          </a:prstGeom>
          <a:noFill/>
        </p:spPr>
        <p:txBody>
          <a:bodyPr wrap="none" lIns="91440" tIns="45720" rIns="91440" bIns="45720">
            <a:spAutoFit/>
          </a:bodyPr>
          <a:lstStyle/>
          <a:p>
            <a:pPr algn="ctr"/>
            <a:r>
              <a:rPr lang="en-US" sz="5400" b="0" cap="none" spc="0" dirty="0">
                <a:ln w="10160">
                  <a:solidFill>
                    <a:schemeClr val="accent1"/>
                  </a:solidFill>
                  <a:prstDash val="solid"/>
                </a:ln>
                <a:solidFill>
                  <a:srgbClr val="FFFFFF"/>
                </a:solidFill>
                <a:effectLst>
                  <a:outerShdw blurRad="38100" dist="32000" dir="5400000" algn="tl">
                    <a:srgbClr val="000000">
                      <a:alpha val="30000"/>
                    </a:srgbClr>
                  </a:outerShdw>
                </a:effectLst>
              </a:rPr>
              <a:t>The Golden Section</a:t>
            </a:r>
          </a:p>
          <a:p>
            <a:pPr algn="ctr"/>
            <a:r>
              <a:rPr lang="en-US" sz="3600" dirty="0">
                <a:ln w="10160">
                  <a:solidFill>
                    <a:schemeClr val="accent1"/>
                  </a:solidFill>
                  <a:prstDash val="solid"/>
                </a:ln>
                <a:solidFill>
                  <a:srgbClr val="FFFFFF"/>
                </a:solidFill>
                <a:effectLst>
                  <a:outerShdw blurRad="38100" dist="32000" dir="5400000" algn="tl">
                    <a:srgbClr val="000000">
                      <a:alpha val="30000"/>
                    </a:srgbClr>
                  </a:outerShdw>
                </a:effectLst>
              </a:rPr>
              <a:t>aka</a:t>
            </a:r>
          </a:p>
          <a:p>
            <a:pPr algn="ctr"/>
            <a:r>
              <a:rPr lang="en-US" sz="3600" dirty="0">
                <a:ln w="10160">
                  <a:solidFill>
                    <a:schemeClr val="accent1"/>
                  </a:solidFill>
                  <a:prstDash val="solid"/>
                </a:ln>
                <a:solidFill>
                  <a:srgbClr val="FFFFFF"/>
                </a:solidFill>
                <a:effectLst>
                  <a:outerShdw blurRad="38100" dist="32000" dir="5400000" algn="tl">
                    <a:srgbClr val="000000">
                      <a:alpha val="30000"/>
                    </a:srgbClr>
                  </a:outerShdw>
                </a:effectLst>
              </a:rPr>
              <a:t>The Divine Proportion</a:t>
            </a:r>
          </a:p>
          <a:p>
            <a:pPr algn="ctr"/>
            <a:r>
              <a:rPr lang="en-US" sz="3600" dirty="0">
                <a:ln w="10160">
                  <a:solidFill>
                    <a:schemeClr val="accent1"/>
                  </a:solidFill>
                  <a:prstDash val="solid"/>
                </a:ln>
                <a:solidFill>
                  <a:srgbClr val="FFFFFF"/>
                </a:solidFill>
                <a:effectLst>
                  <a:outerShdw blurRad="38100" dist="32000" dir="5400000" algn="tl">
                    <a:srgbClr val="000000">
                      <a:alpha val="30000"/>
                    </a:srgbClr>
                  </a:outerShdw>
                </a:effectLst>
              </a:rPr>
              <a:t>The Golden Ratio</a:t>
            </a:r>
          </a:p>
          <a:p>
            <a:pPr algn="ctr"/>
            <a:r>
              <a:rPr lang="en-US" sz="3600" dirty="0">
                <a:ln w="10160">
                  <a:solidFill>
                    <a:schemeClr val="accent1"/>
                  </a:solidFill>
                  <a:prstDash val="solid"/>
                </a:ln>
                <a:solidFill>
                  <a:srgbClr val="FFFFFF"/>
                </a:solidFill>
                <a:effectLst>
                  <a:outerShdw blurRad="38100" dist="32000" dir="5400000" algn="tl">
                    <a:srgbClr val="000000">
                      <a:alpha val="30000"/>
                    </a:srgbClr>
                  </a:outerShdw>
                </a:effectLst>
              </a:rPr>
              <a:t>Φ</a:t>
            </a:r>
          </a:p>
          <a:p>
            <a:pPr algn="ctr"/>
            <a:endParaRPr lang="en-US" sz="3600" b="0" cap="none" spc="0" dirty="0">
              <a:ln w="10160">
                <a:solidFill>
                  <a:schemeClr val="accent1"/>
                </a:solidFill>
                <a:prstDash val="solid"/>
              </a:ln>
              <a:solidFill>
                <a:srgbClr val="FFFFFF"/>
              </a:solidFill>
              <a:effectLst>
                <a:outerShdw blurRad="38100" dist="32000" dir="5400000" algn="tl">
                  <a:srgbClr val="000000">
                    <a:alpha val="30000"/>
                  </a:srgbClr>
                </a:outerShdw>
              </a:effectLst>
            </a:endParaRPr>
          </a:p>
        </p:txBody>
      </p:sp>
    </p:spTree>
  </p:cSld>
  <p:clrMapOvr>
    <a:masterClrMapping/>
  </p:clrMapOvr>
  <p:transition>
    <p:wipe dir="d"/>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97584" y="304800"/>
            <a:ext cx="6821803" cy="1292662"/>
          </a:xfrm>
          <a:prstGeom prst="rect">
            <a:avLst/>
          </a:prstGeom>
          <a:noFill/>
        </p:spPr>
        <p:txBody>
          <a:bodyPr wrap="none" lIns="91440" tIns="45720" rIns="91440" bIns="45720">
            <a:spAutoFit/>
          </a:bodyPr>
          <a:lstStyle/>
          <a:p>
            <a:pPr algn="ctr"/>
            <a:r>
              <a:rPr lang="en-US" sz="3900" b="0" cap="none" spc="0" dirty="0">
                <a:ln w="10160">
                  <a:solidFill>
                    <a:schemeClr val="accent1"/>
                  </a:solidFill>
                  <a:prstDash val="solid"/>
                </a:ln>
                <a:solidFill>
                  <a:srgbClr val="FFFFFF"/>
                </a:solidFill>
                <a:effectLst>
                  <a:outerShdw blurRad="38100" dist="32000" dir="5400000" algn="tl">
                    <a:srgbClr val="000000">
                      <a:alpha val="30000"/>
                    </a:srgbClr>
                  </a:outerShdw>
                </a:effectLst>
              </a:rPr>
              <a:t>Examples of Divine Proportion</a:t>
            </a:r>
          </a:p>
          <a:p>
            <a:pPr algn="ctr"/>
            <a:r>
              <a:rPr lang="en-US" sz="3900" dirty="0">
                <a:ln w="10160">
                  <a:solidFill>
                    <a:schemeClr val="accent1"/>
                  </a:solidFill>
                  <a:prstDash val="solid"/>
                </a:ln>
                <a:solidFill>
                  <a:srgbClr val="FFFFFF"/>
                </a:solidFill>
                <a:effectLst>
                  <a:outerShdw blurRad="38100" dist="32000" dir="5400000" algn="tl">
                    <a:srgbClr val="000000">
                      <a:alpha val="30000"/>
                    </a:srgbClr>
                  </a:outerShdw>
                </a:effectLst>
              </a:rPr>
              <a:t>In Nature</a:t>
            </a:r>
            <a:endParaRPr lang="en-US" sz="3900" b="0" cap="none" spc="0" dirty="0">
              <a:ln w="10160">
                <a:solidFill>
                  <a:schemeClr val="accent1"/>
                </a:solidFill>
                <a:prstDash val="solid"/>
              </a:ln>
              <a:solidFill>
                <a:srgbClr val="FFFFFF"/>
              </a:solidFill>
              <a:effectLst>
                <a:outerShdw blurRad="38100" dist="32000" dir="5400000" algn="tl">
                  <a:srgbClr val="000000">
                    <a:alpha val="30000"/>
                  </a:srgbClr>
                </a:outerShdw>
              </a:effectLst>
            </a:endParaRPr>
          </a:p>
        </p:txBody>
      </p:sp>
      <p:pic>
        <p:nvPicPr>
          <p:cNvPr id="1027" name="Picture 3" descr="D:\Marcune Photos\Marcune0007.JPG"/>
          <p:cNvPicPr>
            <a:picLocks noChangeAspect="1" noChangeArrowheads="1"/>
          </p:cNvPicPr>
          <p:nvPr/>
        </p:nvPicPr>
        <p:blipFill>
          <a:blip r:embed="rId2" cstate="print"/>
          <a:srcRect/>
          <a:stretch>
            <a:fillRect/>
          </a:stretch>
        </p:blipFill>
        <p:spPr bwMode="auto">
          <a:xfrm>
            <a:off x="5073001" y="1676400"/>
            <a:ext cx="3298728" cy="4267200"/>
          </a:xfrm>
          <a:prstGeom prst="rect">
            <a:avLst/>
          </a:prstGeom>
          <a:noFill/>
        </p:spPr>
      </p:pic>
      <p:pic>
        <p:nvPicPr>
          <p:cNvPr id="40962" name="Picture 2" descr="http://www.earthintransition.org/wp-content/uploads/2012/08/nautilus-golden-ratio-080212.gif"/>
          <p:cNvPicPr>
            <a:picLocks noChangeAspect="1" noChangeArrowheads="1"/>
          </p:cNvPicPr>
          <p:nvPr/>
        </p:nvPicPr>
        <p:blipFill>
          <a:blip r:embed="rId3" cstate="print"/>
          <a:srcRect/>
          <a:stretch>
            <a:fillRect/>
          </a:stretch>
        </p:blipFill>
        <p:spPr bwMode="auto">
          <a:xfrm>
            <a:off x="762000" y="2362200"/>
            <a:ext cx="3525714" cy="2743200"/>
          </a:xfrm>
          <a:prstGeom prst="rect">
            <a:avLst/>
          </a:prstGeom>
          <a:noFill/>
        </p:spPr>
      </p:pic>
    </p:spTree>
  </p:cSld>
  <p:clrMapOvr>
    <a:masterClrMapping/>
  </p:clrMapOvr>
  <p:transition>
    <p:wipe dir="d"/>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09750" y="370582"/>
            <a:ext cx="5524500" cy="1077218"/>
          </a:xfrm>
          <a:prstGeom prst="rect">
            <a:avLst/>
          </a:prstGeom>
          <a:noFill/>
        </p:spPr>
        <p:txBody>
          <a:bodyPr wrap="square" rtlCol="0">
            <a:spAutoFit/>
          </a:bodyPr>
          <a:lstStyle/>
          <a:p>
            <a:pPr algn="ctr"/>
            <a:r>
              <a:rPr lang="en-US" sz="3200" dirty="0">
                <a:ln w="10160">
                  <a:solidFill>
                    <a:schemeClr val="accent1"/>
                  </a:solidFill>
                  <a:prstDash val="solid"/>
                </a:ln>
                <a:solidFill>
                  <a:srgbClr val="FFFFFF"/>
                </a:solidFill>
                <a:effectLst>
                  <a:outerShdw blurRad="38100" dist="32000" dir="5400000" algn="tl">
                    <a:srgbClr val="000000">
                      <a:alpha val="30000"/>
                    </a:srgbClr>
                  </a:outerShdw>
                </a:effectLst>
              </a:rPr>
              <a:t>A Geometric Construction of the Golden Section Rectangle</a:t>
            </a:r>
          </a:p>
        </p:txBody>
      </p:sp>
      <p:sp>
        <p:nvSpPr>
          <p:cNvPr id="2056"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058" name="Rectangle 10"/>
          <p:cNvSpPr>
            <a:spLocks noChangeArrowheads="1"/>
          </p:cNvSpPr>
          <p:nvPr/>
        </p:nvSpPr>
        <p:spPr bwMode="auto">
          <a:xfrm>
            <a:off x="0" y="1423601"/>
            <a:ext cx="314510" cy="27699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pic>
        <p:nvPicPr>
          <p:cNvPr id="44036" name="Picture 4" descr="http://www.math.nus.edu.sg/aslaksen/pictures/golden.gif"/>
          <p:cNvPicPr>
            <a:picLocks noChangeAspect="1" noChangeArrowheads="1"/>
          </p:cNvPicPr>
          <p:nvPr/>
        </p:nvPicPr>
        <p:blipFill>
          <a:blip r:embed="rId3" cstate="print"/>
          <a:srcRect/>
          <a:stretch>
            <a:fillRect/>
          </a:stretch>
        </p:blipFill>
        <p:spPr bwMode="auto">
          <a:xfrm>
            <a:off x="1905000" y="1828800"/>
            <a:ext cx="5234303" cy="3413678"/>
          </a:xfrm>
          <a:prstGeom prst="rect">
            <a:avLst/>
          </a:prstGeom>
          <a:noFill/>
        </p:spPr>
      </p:pic>
      <p:cxnSp>
        <p:nvCxnSpPr>
          <p:cNvPr id="7" name="Straight Connector 6"/>
          <p:cNvCxnSpPr/>
          <p:nvPr/>
        </p:nvCxnSpPr>
        <p:spPr>
          <a:xfrm flipV="1">
            <a:off x="3657600" y="2042078"/>
            <a:ext cx="1447800" cy="28956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362200" y="3352800"/>
            <a:ext cx="328936" cy="369332"/>
          </a:xfrm>
          <a:prstGeom prst="rect">
            <a:avLst/>
          </a:prstGeom>
          <a:noFill/>
        </p:spPr>
        <p:txBody>
          <a:bodyPr wrap="none" rtlCol="0">
            <a:spAutoFit/>
          </a:bodyPr>
          <a:lstStyle/>
          <a:p>
            <a:r>
              <a:rPr lang="en-US" dirty="0">
                <a:solidFill>
                  <a:schemeClr val="bg1"/>
                </a:solidFill>
              </a:rPr>
              <a:t>1</a:t>
            </a:r>
            <a:r>
              <a:rPr lang="en-US" dirty="0"/>
              <a:t>1</a:t>
            </a:r>
          </a:p>
        </p:txBody>
      </p:sp>
      <p:sp>
        <p:nvSpPr>
          <p:cNvPr id="11" name="TextBox 10"/>
          <p:cNvSpPr txBox="1"/>
          <p:nvPr/>
        </p:nvSpPr>
        <p:spPr>
          <a:xfrm>
            <a:off x="5257800" y="3429000"/>
            <a:ext cx="328936" cy="369332"/>
          </a:xfrm>
          <a:prstGeom prst="rect">
            <a:avLst/>
          </a:prstGeom>
          <a:noFill/>
        </p:spPr>
        <p:txBody>
          <a:bodyPr wrap="none" rtlCol="0">
            <a:spAutoFit/>
          </a:bodyPr>
          <a:lstStyle/>
          <a:p>
            <a:r>
              <a:rPr lang="en-US" dirty="0">
                <a:solidFill>
                  <a:schemeClr val="bg1"/>
                </a:solidFill>
              </a:rPr>
              <a:t>1</a:t>
            </a:r>
            <a:r>
              <a:rPr lang="en-US" dirty="0"/>
              <a:t>1</a:t>
            </a:r>
          </a:p>
        </p:txBody>
      </p:sp>
      <p:sp>
        <p:nvSpPr>
          <p:cNvPr id="12" name="TextBox 11"/>
          <p:cNvSpPr txBox="1"/>
          <p:nvPr/>
        </p:nvSpPr>
        <p:spPr>
          <a:xfrm>
            <a:off x="3505200" y="2133600"/>
            <a:ext cx="328936" cy="369332"/>
          </a:xfrm>
          <a:prstGeom prst="rect">
            <a:avLst/>
          </a:prstGeom>
          <a:noFill/>
        </p:spPr>
        <p:txBody>
          <a:bodyPr wrap="none" rtlCol="0">
            <a:spAutoFit/>
          </a:bodyPr>
          <a:lstStyle/>
          <a:p>
            <a:r>
              <a:rPr lang="en-US" dirty="0">
                <a:solidFill>
                  <a:schemeClr val="bg1"/>
                </a:solidFill>
              </a:rPr>
              <a:t>1</a:t>
            </a:r>
            <a:r>
              <a:rPr lang="en-US" dirty="0"/>
              <a:t>1</a:t>
            </a:r>
          </a:p>
        </p:txBody>
      </p:sp>
      <p:sp>
        <p:nvSpPr>
          <p:cNvPr id="13" name="TextBox 12"/>
          <p:cNvSpPr txBox="1"/>
          <p:nvPr/>
        </p:nvSpPr>
        <p:spPr>
          <a:xfrm>
            <a:off x="2743200" y="4495800"/>
            <a:ext cx="461986" cy="369332"/>
          </a:xfrm>
          <a:prstGeom prst="rect">
            <a:avLst/>
          </a:prstGeom>
          <a:noFill/>
        </p:spPr>
        <p:txBody>
          <a:bodyPr wrap="none" rtlCol="0">
            <a:spAutoFit/>
          </a:bodyPr>
          <a:lstStyle/>
          <a:p>
            <a:r>
              <a:rPr lang="en-US" dirty="0">
                <a:solidFill>
                  <a:schemeClr val="bg1"/>
                </a:solidFill>
              </a:rPr>
              <a:t>1/2</a:t>
            </a:r>
            <a:endParaRPr lang="en-US" dirty="0"/>
          </a:p>
        </p:txBody>
      </p:sp>
      <p:sp>
        <p:nvSpPr>
          <p:cNvPr id="14" name="TextBox 13"/>
          <p:cNvSpPr txBox="1"/>
          <p:nvPr/>
        </p:nvSpPr>
        <p:spPr>
          <a:xfrm>
            <a:off x="4267200" y="4507468"/>
            <a:ext cx="461986" cy="369332"/>
          </a:xfrm>
          <a:prstGeom prst="rect">
            <a:avLst/>
          </a:prstGeom>
          <a:noFill/>
        </p:spPr>
        <p:txBody>
          <a:bodyPr wrap="square" rtlCol="0">
            <a:spAutoFit/>
          </a:bodyPr>
          <a:lstStyle/>
          <a:p>
            <a:r>
              <a:rPr lang="en-US" dirty="0">
                <a:solidFill>
                  <a:schemeClr val="bg1"/>
                </a:solidFill>
              </a:rPr>
              <a:t>1/2</a:t>
            </a:r>
            <a:endParaRPr lang="en-US" dirty="0"/>
          </a:p>
        </p:txBody>
      </p:sp>
      <p:sp>
        <p:nvSpPr>
          <p:cNvPr id="15" name="TextBox 14"/>
          <p:cNvSpPr txBox="1"/>
          <p:nvPr/>
        </p:nvSpPr>
        <p:spPr>
          <a:xfrm>
            <a:off x="3554287" y="3429000"/>
            <a:ext cx="636713" cy="369332"/>
          </a:xfrm>
          <a:prstGeom prst="rect">
            <a:avLst/>
          </a:prstGeom>
          <a:noFill/>
        </p:spPr>
        <p:txBody>
          <a:bodyPr wrap="none" rtlCol="0">
            <a:spAutoFit/>
          </a:bodyPr>
          <a:lstStyle/>
          <a:p>
            <a:r>
              <a:rPr lang="en-US" dirty="0">
                <a:solidFill>
                  <a:schemeClr val="bg1"/>
                </a:solidFill>
              </a:rPr>
              <a:t>√5/2</a:t>
            </a:r>
          </a:p>
        </p:txBody>
      </p:sp>
      <p:sp>
        <p:nvSpPr>
          <p:cNvPr id="16" name="TextBox 15"/>
          <p:cNvSpPr txBox="1"/>
          <p:nvPr/>
        </p:nvSpPr>
        <p:spPr>
          <a:xfrm>
            <a:off x="5410200" y="4507468"/>
            <a:ext cx="1109599" cy="369332"/>
          </a:xfrm>
          <a:prstGeom prst="rect">
            <a:avLst/>
          </a:prstGeom>
          <a:noFill/>
        </p:spPr>
        <p:txBody>
          <a:bodyPr wrap="none" rtlCol="0">
            <a:spAutoFit/>
          </a:bodyPr>
          <a:lstStyle/>
          <a:p>
            <a:r>
              <a:rPr lang="en-US" dirty="0">
                <a:solidFill>
                  <a:schemeClr val="bg1"/>
                </a:solidFill>
              </a:rPr>
              <a:t>(√5 – 1)/2</a:t>
            </a:r>
          </a:p>
        </p:txBody>
      </p:sp>
      <p:sp>
        <p:nvSpPr>
          <p:cNvPr id="17" name="TextBox 16"/>
          <p:cNvSpPr txBox="1"/>
          <p:nvPr/>
        </p:nvSpPr>
        <p:spPr>
          <a:xfrm>
            <a:off x="1693231" y="5334000"/>
            <a:ext cx="5585632" cy="923330"/>
          </a:xfrm>
          <a:prstGeom prst="rect">
            <a:avLst/>
          </a:prstGeom>
          <a:noFill/>
        </p:spPr>
        <p:txBody>
          <a:bodyPr wrap="none" rtlCol="0">
            <a:spAutoFit/>
          </a:bodyPr>
          <a:lstStyle/>
          <a:p>
            <a:pPr algn="ctr"/>
            <a:r>
              <a:rPr lang="en-US" dirty="0"/>
              <a:t>Question: is DF:DC = DC:CF in order to satisfy Euclid?</a:t>
            </a:r>
          </a:p>
          <a:p>
            <a:pPr algn="ctr"/>
            <a:r>
              <a:rPr lang="en-US" dirty="0"/>
              <a:t>DF:DC = (1 + √5)/2 = DC:CF</a:t>
            </a:r>
          </a:p>
          <a:p>
            <a:pPr algn="ctr"/>
            <a:r>
              <a:rPr lang="en-US" dirty="0"/>
              <a:t>Hence: </a:t>
            </a:r>
            <a:r>
              <a:rPr lang="el-GR" dirty="0"/>
              <a:t>Φ</a:t>
            </a:r>
            <a:r>
              <a:rPr lang="en-US" dirty="0"/>
              <a:t> = (1 + √5)/2  = 1.6180339887…</a:t>
            </a:r>
          </a:p>
        </p:txBody>
      </p:sp>
    </p:spTree>
  </p:cSld>
  <p:clrMapOvr>
    <a:masterClrMapping/>
  </p:clrMapOvr>
  <p:transition>
    <p:wipe dir="d"/>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effectLst>
            <a:outerShdw blurRad="50800" dist="38100" dir="2700000" algn="tl" rotWithShape="0">
              <a:prstClr val="black">
                <a:alpha val="40000"/>
              </a:prstClr>
            </a:outerShdw>
          </a:effectLst>
        </p:spPr>
        <p:txBody>
          <a:bodyPr>
            <a:normAutofit fontScale="90000"/>
          </a:bodyPr>
          <a:lstStyle/>
          <a:p>
            <a:pPr algn="ctr"/>
            <a:r>
              <a:rPr lang="en-US" dirty="0"/>
              <a:t>Golden Rectangle and Fibonacci Numbers</a:t>
            </a:r>
          </a:p>
        </p:txBody>
      </p:sp>
      <p:pic>
        <p:nvPicPr>
          <p:cNvPr id="48130" name="Picture 2"/>
          <p:cNvPicPr>
            <a:picLocks noGrp="1" noChangeAspect="1" noChangeArrowheads="1"/>
          </p:cNvPicPr>
          <p:nvPr>
            <p:ph idx="1"/>
          </p:nvPr>
        </p:nvPicPr>
        <p:blipFill>
          <a:blip r:embed="rId2" cstate="print"/>
          <a:srcRect/>
          <a:stretch>
            <a:fillRect/>
          </a:stretch>
        </p:blipFill>
        <p:spPr bwMode="auto">
          <a:xfrm>
            <a:off x="1828800" y="1447800"/>
            <a:ext cx="5638800" cy="3831345"/>
          </a:xfrm>
          <a:prstGeom prst="rect">
            <a:avLst/>
          </a:prstGeom>
          <a:noFill/>
          <a:ln w="9525">
            <a:noFill/>
            <a:miter lim="800000"/>
            <a:headEnd/>
            <a:tailEnd/>
          </a:ln>
        </p:spPr>
      </p:pic>
      <p:sp>
        <p:nvSpPr>
          <p:cNvPr id="4" name="TextBox 3"/>
          <p:cNvSpPr txBox="1"/>
          <p:nvPr/>
        </p:nvSpPr>
        <p:spPr>
          <a:xfrm>
            <a:off x="1295400" y="5486400"/>
            <a:ext cx="6533071" cy="646331"/>
          </a:xfrm>
          <a:prstGeom prst="rect">
            <a:avLst/>
          </a:prstGeom>
          <a:noFill/>
        </p:spPr>
        <p:txBody>
          <a:bodyPr wrap="none" rtlCol="0">
            <a:spAutoFit/>
          </a:bodyPr>
          <a:lstStyle/>
          <a:p>
            <a:r>
              <a:rPr lang="en-US" dirty="0"/>
              <a:t>Fibonacci Sequence: 1, 1, 2, 3, 5, 8, 13, 21, 34, 55, … 196418, 317811…</a:t>
            </a:r>
          </a:p>
          <a:p>
            <a:pPr algn="ctr"/>
            <a:r>
              <a:rPr lang="en-US" dirty="0"/>
              <a:t>Notice: 317811 /196418 =  1.618033989…</a:t>
            </a:r>
          </a:p>
        </p:txBody>
      </p:sp>
    </p:spTree>
  </p:cSld>
  <p:clrMapOvr>
    <a:masterClrMapping/>
  </p:clrMapOvr>
  <p:transition>
    <p:wipe dir="d"/>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55982" y="526703"/>
            <a:ext cx="7432036" cy="1615827"/>
          </a:xfrm>
          <a:prstGeom prst="rect">
            <a:avLst/>
          </a:prstGeom>
          <a:noFill/>
        </p:spPr>
        <p:txBody>
          <a:bodyPr wrap="none" lIns="91440" tIns="45720" rIns="91440" bIns="45720">
            <a:spAutoFit/>
          </a:bodyPr>
          <a:lstStyle/>
          <a:p>
            <a:pPr algn="ctr"/>
            <a:r>
              <a:rPr lang="en-US" sz="3900" b="0" cap="none" spc="0" dirty="0">
                <a:ln w="10160">
                  <a:solidFill>
                    <a:schemeClr val="accent1"/>
                  </a:solidFill>
                  <a:prstDash val="solid"/>
                </a:ln>
                <a:solidFill>
                  <a:srgbClr val="FFFFFF"/>
                </a:solidFill>
                <a:effectLst>
                  <a:outerShdw blurRad="38100" dist="32000" dir="5400000" algn="tl">
                    <a:srgbClr val="000000">
                      <a:alpha val="30000"/>
                    </a:srgbClr>
                  </a:outerShdw>
                </a:effectLst>
              </a:rPr>
              <a:t>Beyond Divine Proportion</a:t>
            </a:r>
          </a:p>
          <a:p>
            <a:pPr algn="ctr"/>
            <a:r>
              <a:rPr lang="en-US" sz="3000" dirty="0">
                <a:ln w="10160">
                  <a:solidFill>
                    <a:schemeClr val="accent1"/>
                  </a:solidFill>
                  <a:prstDash val="solid"/>
                </a:ln>
                <a:solidFill>
                  <a:srgbClr val="FFFFFF"/>
                </a:solidFill>
                <a:effectLst>
                  <a:outerShdw blurRad="38100" dist="32000" dir="5400000" algn="tl">
                    <a:srgbClr val="000000">
                      <a:alpha val="30000"/>
                    </a:srgbClr>
                  </a:outerShdw>
                </a:effectLst>
              </a:rPr>
              <a:t>o</a:t>
            </a:r>
            <a:r>
              <a:rPr lang="en-US" sz="3000" b="0" cap="none" spc="0" dirty="0">
                <a:ln w="10160">
                  <a:solidFill>
                    <a:schemeClr val="accent1"/>
                  </a:solidFill>
                  <a:prstDash val="solid"/>
                </a:ln>
                <a:solidFill>
                  <a:srgbClr val="FFFFFF"/>
                </a:solidFill>
                <a:effectLst>
                  <a:outerShdw blurRad="38100" dist="32000" dir="5400000" algn="tl">
                    <a:srgbClr val="000000">
                      <a:alpha val="30000"/>
                    </a:srgbClr>
                  </a:outerShdw>
                </a:effectLst>
              </a:rPr>
              <a:t>r </a:t>
            </a:r>
          </a:p>
          <a:p>
            <a:pPr algn="ctr"/>
            <a:r>
              <a:rPr lang="en-US" sz="3000" dirty="0">
                <a:ln w="10160">
                  <a:solidFill>
                    <a:schemeClr val="accent1"/>
                  </a:solidFill>
                  <a:prstDash val="solid"/>
                </a:ln>
                <a:solidFill>
                  <a:srgbClr val="FFFFFF"/>
                </a:solidFill>
                <a:effectLst>
                  <a:outerShdw blurRad="38100" dist="32000" dir="5400000" algn="tl">
                    <a:srgbClr val="000000">
                      <a:alpha val="30000"/>
                    </a:srgbClr>
                  </a:outerShdw>
                </a:effectLst>
              </a:rPr>
              <a:t>The other systems of Dynamic Composition</a:t>
            </a:r>
            <a:endParaRPr lang="en-US" sz="3000" b="0" cap="none" spc="0" dirty="0">
              <a:ln w="10160">
                <a:solidFill>
                  <a:schemeClr val="accent1"/>
                </a:solidFill>
                <a:prstDash val="solid"/>
              </a:ln>
              <a:solidFill>
                <a:srgbClr val="FFFFFF"/>
              </a:solidFill>
              <a:effectLst>
                <a:outerShdw blurRad="38100" dist="32000" dir="5400000" algn="tl">
                  <a:srgbClr val="000000">
                    <a:alpha val="30000"/>
                  </a:srgbClr>
                </a:outerShdw>
              </a:effectLst>
            </a:endParaRPr>
          </a:p>
        </p:txBody>
      </p:sp>
      <p:sp>
        <p:nvSpPr>
          <p:cNvPr id="4" name="TextBox 3"/>
          <p:cNvSpPr txBox="1"/>
          <p:nvPr/>
        </p:nvSpPr>
        <p:spPr>
          <a:xfrm>
            <a:off x="647700" y="2514600"/>
            <a:ext cx="7848600" cy="3785652"/>
          </a:xfrm>
          <a:prstGeom prst="rect">
            <a:avLst/>
          </a:prstGeom>
          <a:noFill/>
        </p:spPr>
        <p:txBody>
          <a:bodyPr wrap="square" rtlCol="0">
            <a:spAutoFit/>
          </a:bodyPr>
          <a:lstStyle/>
          <a:p>
            <a:pPr algn="ctr"/>
            <a:r>
              <a:rPr lang="en-US" sz="2400" dirty="0">
                <a:ln w="10160">
                  <a:solidFill>
                    <a:schemeClr val="accent1"/>
                  </a:solidFill>
                  <a:prstDash val="solid"/>
                </a:ln>
                <a:solidFill>
                  <a:srgbClr val="FFFFFF"/>
                </a:solidFill>
                <a:effectLst>
                  <a:outerShdw blurRad="38100" dist="32000" dir="5400000" algn="tl">
                    <a:srgbClr val="000000">
                      <a:alpha val="30000"/>
                    </a:srgbClr>
                  </a:outerShdw>
                </a:effectLst>
              </a:rPr>
              <a:t>However, not all compositions lend themselves to the Golden ratio format. For example  panoramic landscapes may look better in a long rectangular format.  Luckily, there are other dynamic rectangles available.</a:t>
            </a:r>
          </a:p>
          <a:p>
            <a:pPr algn="ctr"/>
            <a:r>
              <a:rPr lang="en-US" sz="2400" dirty="0">
                <a:ln w="10160">
                  <a:solidFill>
                    <a:schemeClr val="accent1"/>
                  </a:solidFill>
                  <a:prstDash val="solid"/>
                </a:ln>
                <a:solidFill>
                  <a:srgbClr val="FFFFFF"/>
                </a:solidFill>
                <a:effectLst>
                  <a:outerShdw blurRad="38100" dist="32000" dir="5400000" algn="tl">
                    <a:srgbClr val="000000">
                      <a:alpha val="30000"/>
                    </a:srgbClr>
                  </a:outerShdw>
                </a:effectLst>
              </a:rPr>
              <a:t>The Root Rectangles</a:t>
            </a:r>
          </a:p>
          <a:p>
            <a:pPr lvl="6">
              <a:buFont typeface="Arial" pitchFamily="34" charset="0"/>
              <a:buChar char="•"/>
            </a:pPr>
            <a:r>
              <a:rPr lang="en-US" sz="2400" dirty="0">
                <a:ln w="10160">
                  <a:solidFill>
                    <a:schemeClr val="accent1"/>
                  </a:solidFill>
                  <a:prstDash val="solid"/>
                </a:ln>
                <a:solidFill>
                  <a:srgbClr val="FFFFFF"/>
                </a:solidFill>
                <a:effectLst>
                  <a:outerShdw blurRad="38100" dist="32000" dir="5400000" algn="tl">
                    <a:srgbClr val="000000">
                      <a:alpha val="30000"/>
                    </a:srgbClr>
                  </a:outerShdw>
                </a:effectLst>
              </a:rPr>
              <a:t>  Root Two</a:t>
            </a:r>
          </a:p>
          <a:p>
            <a:pPr lvl="6">
              <a:buFont typeface="Arial" pitchFamily="34" charset="0"/>
              <a:buChar char="•"/>
            </a:pPr>
            <a:r>
              <a:rPr lang="en-US" sz="2400" dirty="0">
                <a:ln w="10160">
                  <a:solidFill>
                    <a:schemeClr val="accent1"/>
                  </a:solidFill>
                  <a:prstDash val="solid"/>
                </a:ln>
                <a:solidFill>
                  <a:srgbClr val="FFFFFF"/>
                </a:solidFill>
                <a:effectLst>
                  <a:outerShdw blurRad="38100" dist="32000" dir="5400000" algn="tl">
                    <a:srgbClr val="000000">
                      <a:alpha val="30000"/>
                    </a:srgbClr>
                  </a:outerShdw>
                </a:effectLst>
              </a:rPr>
              <a:t>  Root Three</a:t>
            </a:r>
          </a:p>
          <a:p>
            <a:pPr lvl="6">
              <a:buFont typeface="Arial" pitchFamily="34" charset="0"/>
              <a:buChar char="•"/>
            </a:pPr>
            <a:r>
              <a:rPr lang="en-US" sz="2400" dirty="0">
                <a:ln w="10160">
                  <a:solidFill>
                    <a:schemeClr val="accent1"/>
                  </a:solidFill>
                  <a:prstDash val="solid"/>
                </a:ln>
                <a:solidFill>
                  <a:srgbClr val="FFFFFF"/>
                </a:solidFill>
                <a:effectLst>
                  <a:outerShdw blurRad="38100" dist="32000" dir="5400000" algn="tl">
                    <a:srgbClr val="000000">
                      <a:alpha val="30000"/>
                    </a:srgbClr>
                  </a:outerShdw>
                </a:effectLst>
              </a:rPr>
              <a:t>  Root Four</a:t>
            </a:r>
          </a:p>
          <a:p>
            <a:pPr lvl="6">
              <a:buFont typeface="Arial" pitchFamily="34" charset="0"/>
              <a:buChar char="•"/>
            </a:pPr>
            <a:r>
              <a:rPr lang="en-US" sz="2400" dirty="0">
                <a:ln w="10160">
                  <a:solidFill>
                    <a:schemeClr val="accent1"/>
                  </a:solidFill>
                  <a:prstDash val="solid"/>
                </a:ln>
                <a:solidFill>
                  <a:srgbClr val="FFFFFF"/>
                </a:solidFill>
                <a:effectLst>
                  <a:outerShdw blurRad="38100" dist="32000" dir="5400000" algn="tl">
                    <a:srgbClr val="000000">
                      <a:alpha val="30000"/>
                    </a:srgbClr>
                  </a:outerShdw>
                </a:effectLst>
              </a:rPr>
              <a:t>  Root Five</a:t>
            </a:r>
          </a:p>
          <a:p>
            <a:pPr lvl="6">
              <a:buFont typeface="Arial" pitchFamily="34" charset="0"/>
              <a:buChar char="•"/>
            </a:pPr>
            <a:r>
              <a:rPr lang="en-US" sz="2400" dirty="0">
                <a:ln w="10160">
                  <a:solidFill>
                    <a:schemeClr val="accent1"/>
                  </a:solidFill>
                  <a:prstDash val="solid"/>
                </a:ln>
                <a:solidFill>
                  <a:srgbClr val="FFFFFF"/>
                </a:solidFill>
                <a:effectLst>
                  <a:outerShdw blurRad="38100" dist="32000" dir="5400000" algn="tl">
                    <a:srgbClr val="000000">
                      <a:alpha val="30000"/>
                    </a:srgbClr>
                  </a:outerShdw>
                </a:effectLst>
              </a:rPr>
              <a:t>  Root </a:t>
            </a:r>
            <a:r>
              <a:rPr lang="el-GR" sz="2400" dirty="0">
                <a:ln w="10160">
                  <a:solidFill>
                    <a:schemeClr val="accent1"/>
                  </a:solidFill>
                  <a:prstDash val="solid"/>
                </a:ln>
                <a:solidFill>
                  <a:srgbClr val="FFFFFF"/>
                </a:solidFill>
                <a:effectLst>
                  <a:outerShdw blurRad="38100" dist="32000" dir="5400000" algn="tl">
                    <a:srgbClr val="000000">
                      <a:alpha val="30000"/>
                    </a:srgbClr>
                  </a:outerShdw>
                </a:effectLst>
              </a:rPr>
              <a:t>Φ</a:t>
            </a:r>
            <a:endParaRPr lang="en-US" sz="2400" dirty="0"/>
          </a:p>
        </p:txBody>
      </p:sp>
    </p:spTree>
  </p:cSld>
  <p:clrMapOvr>
    <a:masterClrMapping/>
  </p:clrMapOvr>
  <p:transition>
    <p:wedg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55982" y="526703"/>
            <a:ext cx="7432036" cy="1615827"/>
          </a:xfrm>
          <a:prstGeom prst="rect">
            <a:avLst/>
          </a:prstGeom>
          <a:noFill/>
        </p:spPr>
        <p:txBody>
          <a:bodyPr wrap="none" lIns="91440" tIns="45720" rIns="91440" bIns="45720">
            <a:spAutoFit/>
          </a:bodyPr>
          <a:lstStyle/>
          <a:p>
            <a:pPr algn="ctr"/>
            <a:r>
              <a:rPr lang="en-US" sz="3900" b="0" cap="none" spc="0" dirty="0">
                <a:ln w="10160">
                  <a:solidFill>
                    <a:schemeClr val="accent1"/>
                  </a:solidFill>
                  <a:prstDash val="solid"/>
                </a:ln>
                <a:solidFill>
                  <a:srgbClr val="FFFFFF"/>
                </a:solidFill>
                <a:effectLst>
                  <a:outerShdw blurRad="38100" dist="32000" dir="5400000" algn="tl">
                    <a:srgbClr val="000000">
                      <a:alpha val="30000"/>
                    </a:srgbClr>
                  </a:outerShdw>
                </a:effectLst>
              </a:rPr>
              <a:t>Beyond Divine Proportion</a:t>
            </a:r>
          </a:p>
          <a:p>
            <a:pPr algn="ctr"/>
            <a:r>
              <a:rPr lang="en-US" sz="3000" dirty="0">
                <a:ln w="10160">
                  <a:solidFill>
                    <a:schemeClr val="accent1"/>
                  </a:solidFill>
                  <a:prstDash val="solid"/>
                </a:ln>
                <a:solidFill>
                  <a:srgbClr val="FFFFFF"/>
                </a:solidFill>
                <a:effectLst>
                  <a:outerShdw blurRad="38100" dist="32000" dir="5400000" algn="tl">
                    <a:srgbClr val="000000">
                      <a:alpha val="30000"/>
                    </a:srgbClr>
                  </a:outerShdw>
                </a:effectLst>
              </a:rPr>
              <a:t>o</a:t>
            </a:r>
            <a:r>
              <a:rPr lang="en-US" sz="3000" b="0" cap="none" spc="0" dirty="0">
                <a:ln w="10160">
                  <a:solidFill>
                    <a:schemeClr val="accent1"/>
                  </a:solidFill>
                  <a:prstDash val="solid"/>
                </a:ln>
                <a:solidFill>
                  <a:srgbClr val="FFFFFF"/>
                </a:solidFill>
                <a:effectLst>
                  <a:outerShdw blurRad="38100" dist="32000" dir="5400000" algn="tl">
                    <a:srgbClr val="000000">
                      <a:alpha val="30000"/>
                    </a:srgbClr>
                  </a:outerShdw>
                </a:effectLst>
              </a:rPr>
              <a:t>r </a:t>
            </a:r>
          </a:p>
          <a:p>
            <a:pPr algn="ctr"/>
            <a:r>
              <a:rPr lang="en-US" sz="3000" dirty="0">
                <a:ln w="10160">
                  <a:solidFill>
                    <a:schemeClr val="accent1"/>
                  </a:solidFill>
                  <a:prstDash val="solid"/>
                </a:ln>
                <a:solidFill>
                  <a:srgbClr val="FFFFFF"/>
                </a:solidFill>
                <a:effectLst>
                  <a:outerShdw blurRad="38100" dist="32000" dir="5400000" algn="tl">
                    <a:srgbClr val="000000">
                      <a:alpha val="30000"/>
                    </a:srgbClr>
                  </a:outerShdw>
                </a:effectLst>
              </a:rPr>
              <a:t>The other systems of Dynamic Composition</a:t>
            </a:r>
            <a:endParaRPr lang="en-US" sz="3000" b="0" cap="none" spc="0" dirty="0">
              <a:ln w="10160">
                <a:solidFill>
                  <a:schemeClr val="accent1"/>
                </a:solidFill>
                <a:prstDash val="solid"/>
              </a:ln>
              <a:solidFill>
                <a:srgbClr val="FFFFFF"/>
              </a:solidFill>
              <a:effectLst>
                <a:outerShdw blurRad="38100" dist="32000" dir="5400000" algn="tl">
                  <a:srgbClr val="000000">
                    <a:alpha val="30000"/>
                  </a:srgbClr>
                </a:outerShdw>
              </a:effectLst>
            </a:endParaRPr>
          </a:p>
        </p:txBody>
      </p:sp>
      <p:sp>
        <p:nvSpPr>
          <p:cNvPr id="4" name="TextBox 3"/>
          <p:cNvSpPr txBox="1"/>
          <p:nvPr/>
        </p:nvSpPr>
        <p:spPr>
          <a:xfrm>
            <a:off x="647700" y="2231648"/>
            <a:ext cx="7848600" cy="892552"/>
          </a:xfrm>
          <a:prstGeom prst="rect">
            <a:avLst/>
          </a:prstGeom>
          <a:noFill/>
        </p:spPr>
        <p:txBody>
          <a:bodyPr wrap="square" rtlCol="0" anchor="ctr">
            <a:spAutoFit/>
          </a:bodyPr>
          <a:lstStyle/>
          <a:p>
            <a:pPr algn="ctr"/>
            <a:r>
              <a:rPr lang="en-US" sz="2600" dirty="0">
                <a:ln w="10160">
                  <a:solidFill>
                    <a:schemeClr val="accent1"/>
                  </a:solidFill>
                  <a:prstDash val="solid"/>
                </a:ln>
                <a:solidFill>
                  <a:srgbClr val="FFFFFF"/>
                </a:solidFill>
                <a:effectLst>
                  <a:outerShdw blurRad="38100" dist="32000" dir="5400000" algn="tl">
                    <a:srgbClr val="000000">
                      <a:alpha val="30000"/>
                    </a:srgbClr>
                  </a:outerShdw>
                </a:effectLst>
              </a:rPr>
              <a:t>The Construction of the Root Rectangles</a:t>
            </a:r>
          </a:p>
          <a:p>
            <a:endParaRPr lang="en-US" sz="2600" dirty="0"/>
          </a:p>
        </p:txBody>
      </p:sp>
      <p:pic>
        <p:nvPicPr>
          <p:cNvPr id="22530" name="Picture 2" descr="http://upload.wikimedia.org/wikipedia/commons/c/c6/Root_rectangles_Hambidge_1920.png"/>
          <p:cNvPicPr>
            <a:picLocks noChangeAspect="1" noChangeArrowheads="1"/>
          </p:cNvPicPr>
          <p:nvPr/>
        </p:nvPicPr>
        <p:blipFill>
          <a:blip r:embed="rId2" cstate="print"/>
          <a:srcRect/>
          <a:stretch>
            <a:fillRect/>
          </a:stretch>
        </p:blipFill>
        <p:spPr bwMode="auto">
          <a:xfrm>
            <a:off x="2133600" y="2895600"/>
            <a:ext cx="4762500" cy="3248026"/>
          </a:xfrm>
          <a:prstGeom prst="rect">
            <a:avLst/>
          </a:prstGeom>
          <a:noFill/>
        </p:spPr>
      </p:pic>
    </p:spTree>
  </p:cSld>
  <p:clrMapOvr>
    <a:masterClrMapping/>
  </p:clrMapOvr>
  <p:transition>
    <p:wedg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2552" y="526703"/>
            <a:ext cx="7317048" cy="1569660"/>
          </a:xfrm>
          <a:prstGeom prst="rect">
            <a:avLst/>
          </a:prstGeom>
          <a:noFill/>
        </p:spPr>
        <p:txBody>
          <a:bodyPr wrap="square" lIns="91440" tIns="45720" rIns="91440" bIns="45720">
            <a:spAutoFit/>
          </a:bodyPr>
          <a:lstStyle/>
          <a:p>
            <a:pPr algn="ctr"/>
            <a:r>
              <a:rPr lang="en-US" sz="3200" b="0" cap="none" spc="0" dirty="0">
                <a:ln w="10160">
                  <a:solidFill>
                    <a:schemeClr val="accent1"/>
                  </a:solidFill>
                  <a:prstDash val="solid"/>
                </a:ln>
                <a:solidFill>
                  <a:srgbClr val="FFFFFF"/>
                </a:solidFill>
                <a:effectLst>
                  <a:outerShdw blurRad="38100" dist="32000" dir="5400000" algn="tl">
                    <a:srgbClr val="000000">
                      <a:alpha val="30000"/>
                    </a:srgbClr>
                  </a:outerShdw>
                </a:effectLst>
              </a:rPr>
              <a:t>How Does One Choose a Dynamic Rectangle for Your Particular Work of Art?</a:t>
            </a:r>
          </a:p>
        </p:txBody>
      </p:sp>
      <p:sp>
        <p:nvSpPr>
          <p:cNvPr id="3174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 name="TextBox 9"/>
          <p:cNvSpPr txBox="1"/>
          <p:nvPr/>
        </p:nvSpPr>
        <p:spPr>
          <a:xfrm>
            <a:off x="1447800" y="2133600"/>
            <a:ext cx="6629400" cy="2677656"/>
          </a:xfrm>
          <a:prstGeom prst="rect">
            <a:avLst/>
          </a:prstGeom>
          <a:noFill/>
        </p:spPr>
        <p:txBody>
          <a:bodyPr wrap="square" rtlCol="0">
            <a:spAutoFit/>
          </a:bodyPr>
          <a:lstStyle/>
          <a:p>
            <a:r>
              <a:rPr lang="en-US" sz="2400" dirty="0">
                <a:ln w="10160">
                  <a:solidFill>
                    <a:schemeClr val="accent1"/>
                  </a:solidFill>
                  <a:prstDash val="solid"/>
                </a:ln>
                <a:solidFill>
                  <a:srgbClr val="FFFFFF"/>
                </a:solidFill>
                <a:effectLst>
                  <a:outerShdw blurRad="38100" dist="32000" dir="5400000" algn="tl">
                    <a:srgbClr val="000000">
                      <a:alpha val="30000"/>
                    </a:srgbClr>
                  </a:outerShdw>
                </a:effectLst>
              </a:rPr>
              <a:t>Look at the subject of your drawing/painting. Look for a </a:t>
            </a:r>
            <a:r>
              <a:rPr lang="en-US" sz="2400" dirty="0">
                <a:solidFill>
                  <a:srgbClr val="FFFF00"/>
                </a:solidFill>
                <a:effectLst>
                  <a:outerShdw blurRad="38100" dist="38100" dir="2700000" algn="tl">
                    <a:srgbClr val="000000">
                      <a:alpha val="43137"/>
                    </a:srgbClr>
                  </a:outerShdw>
                </a:effectLst>
              </a:rPr>
              <a:t>Dominant Diagonal</a:t>
            </a:r>
            <a:r>
              <a:rPr lang="en-US" sz="2400" dirty="0">
                <a:ln w="10160">
                  <a:solidFill>
                    <a:schemeClr val="accent1"/>
                  </a:solidFill>
                  <a:prstDash val="solid"/>
                </a:ln>
                <a:solidFill>
                  <a:srgbClr val="FFFFFF"/>
                </a:solidFill>
                <a:effectLst>
                  <a:outerShdw blurRad="38100" dist="32000" dir="5400000" algn="tl">
                    <a:srgbClr val="000000">
                      <a:alpha val="30000"/>
                    </a:srgbClr>
                  </a:outerShdw>
                </a:effectLst>
              </a:rPr>
              <a:t>. Use the angle formed by this line to determine the appropriate rectangle. This will become clear shortly.</a:t>
            </a:r>
          </a:p>
          <a:p>
            <a:endParaRPr lang="en-US" sz="2400" dirty="0">
              <a:ln w="10160">
                <a:solidFill>
                  <a:schemeClr val="accent1"/>
                </a:solidFill>
                <a:prstDash val="solid"/>
              </a:ln>
              <a:solidFill>
                <a:srgbClr val="FFFFFF"/>
              </a:solidFill>
              <a:effectLst>
                <a:outerShdw blurRad="38100" dist="32000" dir="5400000" algn="tl">
                  <a:srgbClr val="000000">
                    <a:alpha val="30000"/>
                  </a:srgbClr>
                </a:outerShdw>
              </a:effectLst>
            </a:endParaRPr>
          </a:p>
          <a:p>
            <a:r>
              <a:rPr lang="en-US" sz="2400" dirty="0">
                <a:ln w="10160">
                  <a:solidFill>
                    <a:schemeClr val="accent1"/>
                  </a:solidFill>
                  <a:prstDash val="solid"/>
                </a:ln>
                <a:solidFill>
                  <a:srgbClr val="FFFFFF"/>
                </a:solidFill>
                <a:effectLst>
                  <a:outerShdw blurRad="38100" dist="32000" dir="5400000" algn="tl">
                    <a:srgbClr val="000000">
                      <a:alpha val="30000"/>
                    </a:srgbClr>
                  </a:outerShdw>
                </a:effectLst>
              </a:rPr>
              <a:t>Let’s look at a famous example. But first we must look at one more feature of Dynamic Rectangles.</a:t>
            </a:r>
            <a:endParaRPr lang="en-US" sz="2400" dirty="0"/>
          </a:p>
        </p:txBody>
      </p:sp>
    </p:spTree>
  </p:cSld>
  <p:clrMapOvr>
    <a:masterClrMapping/>
  </p:clrMapOvr>
  <p:transition>
    <p:wipe dir="d"/>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effectLst>
                  <a:outerShdw blurRad="38100" dist="38100" dir="2700000" algn="tl">
                    <a:srgbClr val="000000">
                      <a:alpha val="43137"/>
                    </a:srgbClr>
                  </a:outerShdw>
                </a:effectLst>
              </a:rPr>
              <a:t>Root Three Armature</a:t>
            </a:r>
          </a:p>
        </p:txBody>
      </p:sp>
      <p:pic>
        <p:nvPicPr>
          <p:cNvPr id="56322" name="Picture 2"/>
          <p:cNvPicPr>
            <a:picLocks noGrp="1" noChangeAspect="1" noChangeArrowheads="1"/>
          </p:cNvPicPr>
          <p:nvPr>
            <p:ph idx="1"/>
          </p:nvPr>
        </p:nvPicPr>
        <p:blipFill>
          <a:blip r:embed="rId3" cstate="print"/>
          <a:srcRect/>
          <a:stretch>
            <a:fillRect/>
          </a:stretch>
        </p:blipFill>
        <p:spPr bwMode="auto">
          <a:xfrm>
            <a:off x="1371600" y="1805380"/>
            <a:ext cx="6476999" cy="3757220"/>
          </a:xfrm>
          <a:prstGeom prst="rect">
            <a:avLst/>
          </a:prstGeom>
          <a:noFill/>
          <a:ln w="9525">
            <a:noFill/>
            <a:miter lim="800000"/>
            <a:headEnd/>
            <a:tailEnd/>
          </a:ln>
        </p:spPr>
      </p:pic>
    </p:spTree>
  </p:cSld>
  <p:clrMapOvr>
    <a:masterClrMapping/>
  </p:clrMapOvr>
  <p:transition>
    <p:dissolv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43000"/>
            <a:ext cx="8229600" cy="4953000"/>
          </a:xfrm>
        </p:spPr>
        <p:txBody>
          <a:bodyPr>
            <a:noAutofit/>
          </a:bodyPr>
          <a:lstStyle/>
          <a:p>
            <a:r>
              <a:rPr lang="en-US" sz="2400" b="1" dirty="0">
                <a:effectLst>
                  <a:outerShdw blurRad="38100" dist="38100" dir="2700000" algn="tl">
                    <a:srgbClr val="000000">
                      <a:alpha val="43137"/>
                    </a:srgbClr>
                  </a:outerShdw>
                </a:effectLst>
              </a:rPr>
              <a:t>Composition in art</a:t>
            </a:r>
            <a:r>
              <a:rPr lang="en-US" sz="2400" dirty="0">
                <a:effectLst>
                  <a:outerShdw blurRad="38100" dist="38100" dir="2700000" algn="tl">
                    <a:srgbClr val="000000">
                      <a:alpha val="43137"/>
                    </a:srgbClr>
                  </a:outerShdw>
                </a:effectLst>
              </a:rPr>
              <a:t>, refers to the way the elements of an artwork are arranged to communicate the artist’s idea about a subject or give the artwork an overall sense of harmony. </a:t>
            </a:r>
          </a:p>
          <a:p>
            <a:pPr>
              <a:buNone/>
            </a:pPr>
            <a:endParaRPr lang="en-US" sz="2400" dirty="0">
              <a:effectLst>
                <a:outerShdw blurRad="38100" dist="38100" dir="2700000" algn="tl">
                  <a:srgbClr val="000000">
                    <a:alpha val="43137"/>
                  </a:srgbClr>
                </a:outerShdw>
              </a:effectLst>
            </a:endParaRPr>
          </a:p>
          <a:p>
            <a:r>
              <a:rPr lang="en-US" sz="2400" dirty="0">
                <a:effectLst>
                  <a:outerShdw blurRad="38100" dist="38100" dir="2700000" algn="tl">
                    <a:srgbClr val="000000">
                      <a:alpha val="43137"/>
                    </a:srgbClr>
                  </a:outerShdw>
                </a:effectLst>
              </a:rPr>
              <a:t>An artwork that is well </a:t>
            </a:r>
            <a:r>
              <a:rPr lang="en-US" sz="2400" b="1" dirty="0">
                <a:effectLst>
                  <a:outerShdw blurRad="38100" dist="38100" dir="2700000" algn="tl">
                    <a:srgbClr val="000000">
                      <a:alpha val="43137"/>
                    </a:srgbClr>
                  </a:outerShdw>
                </a:effectLst>
              </a:rPr>
              <a:t>composed</a:t>
            </a:r>
            <a:r>
              <a:rPr lang="en-US" sz="2400" dirty="0">
                <a:effectLst>
                  <a:outerShdw blurRad="38100" dist="38100" dir="2700000" algn="tl">
                    <a:srgbClr val="000000">
                      <a:alpha val="43137"/>
                    </a:srgbClr>
                  </a:outerShdw>
                </a:effectLst>
              </a:rPr>
              <a:t> looks coherent instead of an arrangement of separate, unconnected elements.</a:t>
            </a:r>
          </a:p>
          <a:p>
            <a:pPr>
              <a:buNone/>
            </a:pPr>
            <a:endParaRPr lang="en-US" sz="2400" dirty="0">
              <a:effectLst>
                <a:outerShdw blurRad="38100" dist="38100" dir="2700000" algn="tl">
                  <a:srgbClr val="000000">
                    <a:alpha val="43137"/>
                  </a:srgbClr>
                </a:outerShdw>
              </a:effectLst>
            </a:endParaRPr>
          </a:p>
          <a:p>
            <a:r>
              <a:rPr lang="en-US" sz="2400" b="1" dirty="0">
                <a:effectLst>
                  <a:outerShdw blurRad="38100" dist="38100" dir="2700000" algn="tl">
                    <a:srgbClr val="000000">
                      <a:alpha val="43137"/>
                    </a:srgbClr>
                  </a:outerShdw>
                </a:effectLst>
              </a:rPr>
              <a:t>Composition in art is made using</a:t>
            </a:r>
            <a:r>
              <a:rPr lang="en-US" sz="2400" dirty="0">
                <a:effectLst>
                  <a:outerShdw blurRad="38100" dist="38100" dir="2700000" algn="tl">
                    <a:srgbClr val="000000">
                      <a:alpha val="43137"/>
                    </a:srgbClr>
                  </a:outerShdw>
                </a:effectLst>
              </a:rPr>
              <a:t> two ingredients: </a:t>
            </a:r>
            <a:r>
              <a:rPr lang="en-US" sz="2400" b="1" dirty="0">
                <a:effectLst>
                  <a:outerShdw blurRad="38100" dist="38100" dir="2700000" algn="tl">
                    <a:srgbClr val="000000">
                      <a:alpha val="43137"/>
                    </a:srgbClr>
                  </a:outerShdw>
                </a:effectLst>
              </a:rPr>
              <a:t>art elements </a:t>
            </a:r>
            <a:r>
              <a:rPr lang="en-US" sz="2400" dirty="0">
                <a:effectLst>
                  <a:outerShdw blurRad="38100" dist="38100" dir="2700000" algn="tl">
                    <a:srgbClr val="000000">
                      <a:alpha val="43137"/>
                    </a:srgbClr>
                  </a:outerShdw>
                </a:effectLst>
              </a:rPr>
              <a:t>and </a:t>
            </a:r>
            <a:r>
              <a:rPr lang="en-US" sz="2400" b="1" dirty="0">
                <a:effectLst>
                  <a:outerShdw blurRad="38100" dist="38100" dir="2700000" algn="tl">
                    <a:srgbClr val="000000">
                      <a:alpha val="43137"/>
                    </a:srgbClr>
                  </a:outerShdw>
                </a:effectLst>
              </a:rPr>
              <a:t>art principles.</a:t>
            </a:r>
            <a:endParaRPr lang="en-US" sz="2400" dirty="0">
              <a:effectLst>
                <a:outerShdw blurRad="38100" dist="38100" dir="2700000" algn="tl">
                  <a:srgbClr val="000000">
                    <a:alpha val="43137"/>
                  </a:srgbClr>
                </a:outerShdw>
              </a:effectLst>
            </a:endParaRPr>
          </a:p>
        </p:txBody>
      </p:sp>
      <p:sp>
        <p:nvSpPr>
          <p:cNvPr id="3" name="Title 2"/>
          <p:cNvSpPr>
            <a:spLocks noGrp="1"/>
          </p:cNvSpPr>
          <p:nvPr>
            <p:ph type="title"/>
          </p:nvPr>
        </p:nvSpPr>
        <p:spPr>
          <a:xfrm>
            <a:off x="457200" y="152400"/>
            <a:ext cx="8229600" cy="914400"/>
          </a:xfrm>
        </p:spPr>
        <p:txBody>
          <a:bodyPr>
            <a:normAutofit fontScale="90000"/>
          </a:bodyPr>
          <a:lstStyle/>
          <a:p>
            <a:pPr algn="ctr"/>
            <a:br>
              <a:rPr lang="en-US" dirty="0"/>
            </a:br>
            <a:br>
              <a:rPr lang="en-US" dirty="0"/>
            </a:br>
            <a:r>
              <a:rPr lang="en-US" dirty="0">
                <a:effectLst>
                  <a:outerShdw blurRad="38100" dist="38100" dir="2700000" algn="tl">
                    <a:srgbClr val="000000">
                      <a:alpha val="43137"/>
                    </a:srgbClr>
                  </a:outerShdw>
                </a:effectLst>
              </a:rPr>
              <a:t>Composition in Art</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381000"/>
            <a:ext cx="8229600" cy="838200"/>
          </a:xfrm>
          <a:effectLst>
            <a:outerShdw blurRad="50800" dist="38100" dir="2700000" algn="tl" rotWithShape="0">
              <a:prstClr val="black">
                <a:alpha val="40000"/>
              </a:prstClr>
            </a:outerShdw>
          </a:effectLst>
        </p:spPr>
        <p:txBody>
          <a:bodyPr>
            <a:normAutofit/>
          </a:bodyPr>
          <a:lstStyle/>
          <a:p>
            <a:pPr algn="ctr"/>
            <a:r>
              <a:rPr lang="en-US" dirty="0"/>
              <a:t>Classic Root 3 Example</a:t>
            </a:r>
          </a:p>
        </p:txBody>
      </p:sp>
      <p:pic>
        <p:nvPicPr>
          <p:cNvPr id="27650" name="Picture 2"/>
          <p:cNvPicPr>
            <a:picLocks noGrp="1" noChangeAspect="1" noChangeArrowheads="1"/>
          </p:cNvPicPr>
          <p:nvPr>
            <p:ph idx="1"/>
          </p:nvPr>
        </p:nvPicPr>
        <p:blipFill>
          <a:blip r:embed="rId3" cstate="print"/>
          <a:srcRect/>
          <a:stretch>
            <a:fillRect/>
          </a:stretch>
        </p:blipFill>
        <p:spPr bwMode="auto">
          <a:xfrm>
            <a:off x="1447800" y="1828800"/>
            <a:ext cx="6172200" cy="3549015"/>
          </a:xfrm>
          <a:prstGeom prst="rect">
            <a:avLst/>
          </a:prstGeom>
          <a:noFill/>
          <a:ln w="9525">
            <a:noFill/>
            <a:miter lim="800000"/>
            <a:headEnd/>
            <a:tailEnd/>
          </a:ln>
        </p:spPr>
      </p:pic>
      <p:sp>
        <p:nvSpPr>
          <p:cNvPr id="5" name="TextBox 4"/>
          <p:cNvSpPr txBox="1"/>
          <p:nvPr/>
        </p:nvSpPr>
        <p:spPr>
          <a:xfrm>
            <a:off x="2895600" y="5715000"/>
            <a:ext cx="3316036" cy="369332"/>
          </a:xfrm>
          <a:prstGeom prst="rect">
            <a:avLst/>
          </a:prstGeom>
          <a:noFill/>
        </p:spPr>
        <p:txBody>
          <a:bodyPr wrap="none" rtlCol="0">
            <a:spAutoFit/>
          </a:bodyPr>
          <a:lstStyle/>
          <a:p>
            <a:r>
              <a:rPr lang="en-US" dirty="0"/>
              <a:t>“Daybreak”, by </a:t>
            </a:r>
            <a:r>
              <a:rPr lang="en-US" dirty="0" err="1"/>
              <a:t>Maxfield</a:t>
            </a:r>
            <a:r>
              <a:rPr lang="en-US" dirty="0"/>
              <a:t> Parrish</a:t>
            </a:r>
          </a:p>
        </p:txBody>
      </p:sp>
      <p:pic>
        <p:nvPicPr>
          <p:cNvPr id="3074" name="Picture 2" descr="C:\Root Rectangles Photoshop\US grid sizes\US grid sizes\Lightroom Grids for Loupe Overlay\BLACK PNG HORIZONTAL\Root_3-Black.png"/>
          <p:cNvPicPr>
            <a:picLocks noChangeAspect="1" noChangeArrowheads="1"/>
          </p:cNvPicPr>
          <p:nvPr/>
        </p:nvPicPr>
        <p:blipFill>
          <a:blip r:embed="rId4" cstate="print"/>
          <a:srcRect/>
          <a:stretch>
            <a:fillRect/>
          </a:stretch>
        </p:blipFill>
        <p:spPr bwMode="auto">
          <a:xfrm>
            <a:off x="1423807" y="1828801"/>
            <a:ext cx="6196193" cy="3581400"/>
          </a:xfrm>
          <a:prstGeom prst="rect">
            <a:avLst/>
          </a:prstGeom>
          <a:noFill/>
        </p:spPr>
      </p:pic>
    </p:spTree>
  </p:cSld>
  <p:clrMapOvr>
    <a:masterClrMapping/>
  </p:clrMapOvr>
  <p:transition>
    <p:pull dir="d"/>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effectLst>
            <a:outerShdw blurRad="50800" dist="38100" dir="2700000" algn="tl" rotWithShape="0">
              <a:prstClr val="black">
                <a:alpha val="40000"/>
              </a:prstClr>
            </a:outerShdw>
          </a:effectLst>
        </p:spPr>
        <p:txBody>
          <a:bodyPr>
            <a:normAutofit fontScale="90000"/>
          </a:bodyPr>
          <a:lstStyle/>
          <a:p>
            <a:pPr algn="ctr"/>
            <a:r>
              <a:rPr lang="en-US" sz="3200" dirty="0"/>
              <a:t>Any Dynamic Rectangle may be overlapped (known as “rabatment”) to produce a proper functional space.</a:t>
            </a:r>
          </a:p>
        </p:txBody>
      </p:sp>
      <p:pic>
        <p:nvPicPr>
          <p:cNvPr id="28674" name="Picture 2"/>
          <p:cNvPicPr>
            <a:picLocks noGrp="1" noChangeAspect="1" noChangeArrowheads="1"/>
          </p:cNvPicPr>
          <p:nvPr>
            <p:ph idx="1"/>
          </p:nvPr>
        </p:nvPicPr>
        <p:blipFill>
          <a:blip r:embed="rId2" cstate="print"/>
          <a:srcRect/>
          <a:stretch>
            <a:fillRect/>
          </a:stretch>
        </p:blipFill>
        <p:spPr bwMode="auto">
          <a:xfrm>
            <a:off x="1752600" y="1828800"/>
            <a:ext cx="5638800" cy="4229100"/>
          </a:xfrm>
          <a:prstGeom prst="rect">
            <a:avLst/>
          </a:prstGeom>
          <a:noFill/>
          <a:ln w="9525">
            <a:noFill/>
            <a:miter lim="800000"/>
            <a:headEnd/>
            <a:tailEnd/>
          </a:ln>
        </p:spPr>
      </p:pic>
    </p:spTree>
  </p:cSld>
  <p:clrMapOvr>
    <a:masterClrMapping/>
  </p:clrMapOvr>
  <p:transition>
    <p:wipe dir="d"/>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nnunciation by DaVinci copy.jpg"/>
          <p:cNvPicPr>
            <a:picLocks noGrp="1" noChangeAspect="1"/>
          </p:cNvPicPr>
          <p:nvPr>
            <p:ph idx="1"/>
          </p:nvPr>
        </p:nvPicPr>
        <p:blipFill>
          <a:blip r:embed="rId3" cstate="print"/>
          <a:stretch>
            <a:fillRect/>
          </a:stretch>
        </p:blipFill>
        <p:spPr>
          <a:xfrm>
            <a:off x="665988" y="2046732"/>
            <a:ext cx="7812024" cy="3526536"/>
          </a:xfrm>
        </p:spPr>
      </p:pic>
      <p:sp>
        <p:nvSpPr>
          <p:cNvPr id="3" name="Title 2"/>
          <p:cNvSpPr>
            <a:spLocks noGrp="1"/>
          </p:cNvSpPr>
          <p:nvPr>
            <p:ph type="title"/>
          </p:nvPr>
        </p:nvSpPr>
        <p:spPr/>
        <p:txBody>
          <a:bodyPr>
            <a:normAutofit fontScale="90000"/>
          </a:bodyPr>
          <a:lstStyle/>
          <a:p>
            <a:pPr algn="ctr"/>
            <a:r>
              <a:rPr lang="en-US" dirty="0">
                <a:effectLst>
                  <a:outerShdw blurRad="38100" dist="38100" dir="2700000" algn="tl">
                    <a:srgbClr val="000000">
                      <a:alpha val="43137"/>
                    </a:srgbClr>
                  </a:outerShdw>
                </a:effectLst>
              </a:rPr>
              <a:t>A Famous Root 5 Example</a:t>
            </a:r>
            <a:br>
              <a:rPr lang="en-US" dirty="0">
                <a:effectLst>
                  <a:outerShdw blurRad="38100" dist="38100" dir="2700000" algn="tl">
                    <a:srgbClr val="000000">
                      <a:alpha val="43137"/>
                    </a:srgbClr>
                  </a:outerShdw>
                </a:effectLst>
              </a:rPr>
            </a:br>
            <a:r>
              <a:rPr lang="en-US" dirty="0" err="1">
                <a:effectLst>
                  <a:outerShdw blurRad="38100" dist="38100" dir="2700000" algn="tl">
                    <a:srgbClr val="000000">
                      <a:alpha val="43137"/>
                    </a:srgbClr>
                  </a:outerShdw>
                </a:effectLst>
              </a:rPr>
              <a:t>DaVinci’s</a:t>
            </a:r>
            <a:r>
              <a:rPr lang="en-US" dirty="0">
                <a:effectLst>
                  <a:outerShdw blurRad="38100" dist="38100" dir="2700000" algn="tl">
                    <a:srgbClr val="000000">
                      <a:alpha val="43137"/>
                    </a:srgbClr>
                  </a:outerShdw>
                </a:effectLst>
              </a:rPr>
              <a:t> “Annunciation”</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381000"/>
            <a:ext cx="8229600" cy="838200"/>
          </a:xfrm>
          <a:effectLst>
            <a:outerShdw blurRad="50800" dist="38100" dir="2700000" algn="tl" rotWithShape="0">
              <a:prstClr val="black">
                <a:alpha val="40000"/>
              </a:prstClr>
            </a:outerShdw>
          </a:effectLst>
        </p:spPr>
        <p:txBody>
          <a:bodyPr>
            <a:normAutofit/>
          </a:bodyPr>
          <a:lstStyle/>
          <a:p>
            <a:pPr algn="ctr"/>
            <a:r>
              <a:rPr lang="en-US" dirty="0"/>
              <a:t>A Classic Root 3 </a:t>
            </a:r>
            <a:r>
              <a:rPr lang="en-US" dirty="0" err="1"/>
              <a:t>Rabatment</a:t>
            </a:r>
            <a:endParaRPr lang="en-US" dirty="0"/>
          </a:p>
        </p:txBody>
      </p:sp>
      <p:sp>
        <p:nvSpPr>
          <p:cNvPr id="5" name="TextBox 4"/>
          <p:cNvSpPr txBox="1"/>
          <p:nvPr/>
        </p:nvSpPr>
        <p:spPr>
          <a:xfrm>
            <a:off x="2087713" y="5715000"/>
            <a:ext cx="4933210" cy="369332"/>
          </a:xfrm>
          <a:prstGeom prst="rect">
            <a:avLst/>
          </a:prstGeom>
          <a:noFill/>
        </p:spPr>
        <p:txBody>
          <a:bodyPr wrap="none" rtlCol="0">
            <a:spAutoFit/>
          </a:bodyPr>
          <a:lstStyle/>
          <a:p>
            <a:pPr algn="just"/>
            <a:r>
              <a:rPr lang="en-US" dirty="0"/>
              <a:t>“The Oath of the </a:t>
            </a:r>
            <a:r>
              <a:rPr lang="en-US" dirty="0" err="1"/>
              <a:t>Horatii</a:t>
            </a:r>
            <a:r>
              <a:rPr lang="en-US" dirty="0"/>
              <a:t>” by Jacque Louis David</a:t>
            </a:r>
          </a:p>
        </p:txBody>
      </p:sp>
      <p:pic>
        <p:nvPicPr>
          <p:cNvPr id="7" name="Content Placeholder 6" descr="The Oath of the Horatii copy.jpg"/>
          <p:cNvPicPr>
            <a:picLocks noGrp="1" noChangeAspect="1"/>
          </p:cNvPicPr>
          <p:nvPr>
            <p:ph idx="1"/>
          </p:nvPr>
        </p:nvPicPr>
        <p:blipFill>
          <a:blip r:embed="rId3" cstate="print"/>
          <a:stretch>
            <a:fillRect/>
          </a:stretch>
        </p:blipFill>
        <p:spPr>
          <a:xfrm>
            <a:off x="1905000" y="1219200"/>
            <a:ext cx="5398266" cy="4191000"/>
          </a:xfrm>
        </p:spPr>
      </p:pic>
    </p:spTree>
  </p:cSld>
  <p:clrMapOvr>
    <a:masterClrMapping/>
  </p:clrMapOvr>
  <p:transition>
    <p:pull dir="d"/>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41865" y="228600"/>
            <a:ext cx="7460311" cy="584775"/>
          </a:xfrm>
          <a:prstGeom prst="rect">
            <a:avLst/>
          </a:prstGeom>
          <a:noFill/>
        </p:spPr>
        <p:txBody>
          <a:bodyPr wrap="none" lIns="91440" tIns="45720" rIns="91440" bIns="45720">
            <a:spAutoFit/>
          </a:bodyPr>
          <a:lstStyle/>
          <a:p>
            <a:pPr algn="ctr"/>
            <a:r>
              <a:rPr lang="en-US" sz="3200" b="0" cap="none" spc="0" dirty="0">
                <a:ln w="10160">
                  <a:solidFill>
                    <a:schemeClr val="accent1"/>
                  </a:solidFill>
                  <a:prstDash val="solid"/>
                </a:ln>
                <a:solidFill>
                  <a:srgbClr val="FFFFFF"/>
                </a:solidFill>
                <a:effectLst>
                  <a:outerShdw blurRad="38100" dist="32000" dir="5400000" algn="tl">
                    <a:srgbClr val="000000">
                      <a:alpha val="30000"/>
                    </a:srgbClr>
                  </a:outerShdw>
                </a:effectLst>
              </a:rPr>
              <a:t>The Most Famous Example of </a:t>
            </a:r>
            <a:r>
              <a:rPr lang="en-US" sz="3200" b="0" cap="none" spc="0" dirty="0" err="1">
                <a:ln w="10160">
                  <a:solidFill>
                    <a:schemeClr val="accent1"/>
                  </a:solidFill>
                  <a:prstDash val="solid"/>
                </a:ln>
                <a:solidFill>
                  <a:srgbClr val="FFFFFF"/>
                </a:solidFill>
                <a:effectLst>
                  <a:outerShdw blurRad="38100" dist="32000" dir="5400000" algn="tl">
                    <a:srgbClr val="000000">
                      <a:alpha val="30000"/>
                    </a:srgbClr>
                  </a:outerShdw>
                </a:effectLst>
              </a:rPr>
              <a:t>Rabatment</a:t>
            </a:r>
            <a:endParaRPr lang="en-US" sz="3200" b="0" cap="none" spc="0" dirty="0">
              <a:ln w="10160">
                <a:solidFill>
                  <a:schemeClr val="accent1"/>
                </a:solidFill>
                <a:prstDash val="solid"/>
              </a:ln>
              <a:solidFill>
                <a:srgbClr val="FFFFFF"/>
              </a:solidFill>
              <a:effectLst>
                <a:outerShdw blurRad="38100" dist="32000" dir="5400000" algn="tl">
                  <a:srgbClr val="000000">
                    <a:alpha val="30000"/>
                  </a:srgbClr>
                </a:outerShdw>
              </a:effectLst>
            </a:endParaRPr>
          </a:p>
        </p:txBody>
      </p:sp>
      <p:sp>
        <p:nvSpPr>
          <p:cNvPr id="3174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74755" name="Picture 3" descr="http://upload.wikimedia.org/wikipedia/commons/6/6a/Mona_Lisa.jpg"/>
          <p:cNvPicPr>
            <a:picLocks noChangeAspect="1" noChangeArrowheads="1"/>
          </p:cNvPicPr>
          <p:nvPr/>
        </p:nvPicPr>
        <p:blipFill>
          <a:blip r:embed="rId3" cstate="print"/>
          <a:srcRect/>
          <a:stretch>
            <a:fillRect/>
          </a:stretch>
        </p:blipFill>
        <p:spPr bwMode="auto">
          <a:xfrm>
            <a:off x="2878658" y="996040"/>
            <a:ext cx="3522142" cy="5328560"/>
          </a:xfrm>
          <a:prstGeom prst="rect">
            <a:avLst/>
          </a:prstGeom>
          <a:noFill/>
        </p:spPr>
      </p:pic>
    </p:spTree>
  </p:cSld>
  <p:clrMapOvr>
    <a:masterClrMapping/>
  </p:clrMapOvr>
  <p:transition spd="slow">
    <p:newsflash/>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1"/>
          <p:cNvPicPr>
            <a:picLocks noChangeAspect="1" noChangeArrowheads="1"/>
          </p:cNvPicPr>
          <p:nvPr/>
        </p:nvPicPr>
        <p:blipFill>
          <a:blip r:embed="rId3" cstate="print"/>
          <a:srcRect/>
          <a:stretch>
            <a:fillRect/>
          </a:stretch>
        </p:blipFill>
        <p:spPr bwMode="auto">
          <a:xfrm>
            <a:off x="2898140" y="990600"/>
            <a:ext cx="3731260" cy="4953000"/>
          </a:xfrm>
          <a:prstGeom prst="rect">
            <a:avLst/>
          </a:prstGeom>
          <a:noFill/>
          <a:ln w="9525">
            <a:noFill/>
            <a:miter lim="800000"/>
            <a:headEnd/>
            <a:tailEnd/>
          </a:ln>
        </p:spPr>
      </p:pic>
      <p:sp>
        <p:nvSpPr>
          <p:cNvPr id="2" name="Rectangle 1"/>
          <p:cNvSpPr/>
          <p:nvPr/>
        </p:nvSpPr>
        <p:spPr>
          <a:xfrm>
            <a:off x="3370146" y="228600"/>
            <a:ext cx="2403735" cy="692497"/>
          </a:xfrm>
          <a:prstGeom prst="rect">
            <a:avLst/>
          </a:prstGeom>
          <a:noFill/>
        </p:spPr>
        <p:txBody>
          <a:bodyPr wrap="none" lIns="91440" tIns="45720" rIns="91440" bIns="45720">
            <a:spAutoFit/>
          </a:bodyPr>
          <a:lstStyle/>
          <a:p>
            <a:pPr algn="ctr"/>
            <a:r>
              <a:rPr lang="en-US" sz="3900" b="0" cap="none" spc="0" dirty="0">
                <a:ln w="10160">
                  <a:solidFill>
                    <a:schemeClr val="accent1"/>
                  </a:solidFill>
                  <a:prstDash val="solid"/>
                </a:ln>
                <a:solidFill>
                  <a:srgbClr val="FFFFFF"/>
                </a:solidFill>
                <a:effectLst>
                  <a:outerShdw blurRad="38100" dist="32000" dir="5400000" algn="tl">
                    <a:srgbClr val="000000">
                      <a:alpha val="30000"/>
                    </a:srgbClr>
                  </a:outerShdw>
                </a:effectLst>
              </a:rPr>
              <a:t>Mona Lisa</a:t>
            </a:r>
            <a:endParaRPr lang="en-US" sz="3000" b="0" cap="none" spc="0" dirty="0">
              <a:ln w="10160">
                <a:solidFill>
                  <a:schemeClr val="accent1"/>
                </a:solidFill>
                <a:prstDash val="solid"/>
              </a:ln>
              <a:solidFill>
                <a:srgbClr val="FFFFFF"/>
              </a:solidFill>
              <a:effectLst>
                <a:outerShdw blurRad="38100" dist="32000" dir="5400000" algn="tl">
                  <a:srgbClr val="000000">
                    <a:alpha val="30000"/>
                  </a:srgbClr>
                </a:outerShdw>
              </a:effectLst>
            </a:endParaRPr>
          </a:p>
        </p:txBody>
      </p:sp>
      <p:sp>
        <p:nvSpPr>
          <p:cNvPr id="3174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6" name="TextBox 5"/>
          <p:cNvSpPr txBox="1"/>
          <p:nvPr/>
        </p:nvSpPr>
        <p:spPr>
          <a:xfrm>
            <a:off x="2438400" y="6096000"/>
            <a:ext cx="4636397" cy="369332"/>
          </a:xfrm>
          <a:prstGeom prst="rect">
            <a:avLst/>
          </a:prstGeom>
          <a:noFill/>
        </p:spPr>
        <p:txBody>
          <a:bodyPr wrap="none" rtlCol="0">
            <a:spAutoFit/>
          </a:bodyPr>
          <a:lstStyle/>
          <a:p>
            <a:r>
              <a:rPr lang="en-US" dirty="0">
                <a:effectLst>
                  <a:outerShdw blurRad="38100" dist="38100" dir="2700000" algn="tl">
                    <a:srgbClr val="000000">
                      <a:alpha val="43137"/>
                    </a:srgbClr>
                  </a:outerShdw>
                </a:effectLst>
              </a:rPr>
              <a:t>Why was the Golden Rectangle placed there?</a:t>
            </a:r>
          </a:p>
        </p:txBody>
      </p:sp>
    </p:spTree>
  </p:cSld>
  <p:clrMapOvr>
    <a:masterClrMapping/>
  </p:clrMapOvr>
  <p:transition spd="slow">
    <p:newsflash/>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Root_4-overlapping 2.jpg"/>
          <p:cNvPicPr>
            <a:picLocks noGrp="1" noChangeAspect="1"/>
          </p:cNvPicPr>
          <p:nvPr>
            <p:ph idx="1"/>
          </p:nvPr>
        </p:nvPicPr>
        <p:blipFill>
          <a:blip r:embed="rId2" cstate="print"/>
          <a:stretch>
            <a:fillRect/>
          </a:stretch>
        </p:blipFill>
        <p:spPr>
          <a:xfrm rot="5400000">
            <a:off x="2134277" y="2133025"/>
            <a:ext cx="4875446" cy="3657396"/>
          </a:xfrm>
        </p:spPr>
      </p:pic>
      <p:sp>
        <p:nvSpPr>
          <p:cNvPr id="3" name="Title 2"/>
          <p:cNvSpPr>
            <a:spLocks noGrp="1"/>
          </p:cNvSpPr>
          <p:nvPr>
            <p:ph type="title"/>
          </p:nvPr>
        </p:nvSpPr>
        <p:spPr/>
        <p:txBody>
          <a:bodyPr/>
          <a:lstStyle/>
          <a:p>
            <a:pPr algn="ctr"/>
            <a:r>
              <a:rPr lang="en-US" dirty="0">
                <a:effectLst>
                  <a:outerShdw blurRad="38100" dist="38100" dir="2700000" algn="tl">
                    <a:srgbClr val="000000">
                      <a:alpha val="43137"/>
                    </a:srgbClr>
                  </a:outerShdw>
                </a:effectLst>
              </a:rPr>
              <a:t>Root 4 </a:t>
            </a:r>
            <a:r>
              <a:rPr lang="en-US" dirty="0" err="1">
                <a:effectLst>
                  <a:outerShdw blurRad="38100" dist="38100" dir="2700000" algn="tl">
                    <a:srgbClr val="000000">
                      <a:alpha val="43137"/>
                    </a:srgbClr>
                  </a:outerShdw>
                </a:effectLst>
              </a:rPr>
              <a:t>Rabatment</a:t>
            </a:r>
            <a:endParaRPr lang="en-US" dirty="0">
              <a:effectLst>
                <a:outerShdw blurRad="38100" dist="38100" dir="2700000" algn="tl">
                  <a:srgbClr val="000000">
                    <a:alpha val="43137"/>
                  </a:srgbClr>
                </a:outerShdw>
              </a:effectLst>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62488" y="228600"/>
            <a:ext cx="6419066" cy="692497"/>
          </a:xfrm>
          <a:prstGeom prst="rect">
            <a:avLst/>
          </a:prstGeom>
          <a:noFill/>
        </p:spPr>
        <p:txBody>
          <a:bodyPr wrap="none" lIns="91440" tIns="45720" rIns="91440" bIns="45720">
            <a:spAutoFit/>
          </a:bodyPr>
          <a:lstStyle/>
          <a:p>
            <a:pPr algn="ctr"/>
            <a:r>
              <a:rPr lang="en-US" sz="3900" b="0" cap="none" spc="0" dirty="0">
                <a:ln w="10160">
                  <a:solidFill>
                    <a:schemeClr val="accent1"/>
                  </a:solidFill>
                  <a:prstDash val="solid"/>
                </a:ln>
                <a:solidFill>
                  <a:srgbClr val="FFFFFF"/>
                </a:solidFill>
                <a:effectLst>
                  <a:outerShdw blurRad="38100" dist="32000" dir="5400000" algn="tl">
                    <a:srgbClr val="000000">
                      <a:alpha val="30000"/>
                    </a:srgbClr>
                  </a:outerShdw>
                </a:effectLst>
              </a:rPr>
              <a:t>Mona Lisa Decoded (finally)!</a:t>
            </a:r>
            <a:endParaRPr lang="en-US" sz="3000" b="0" cap="none" spc="0" dirty="0">
              <a:ln w="10160">
                <a:solidFill>
                  <a:schemeClr val="accent1"/>
                </a:solidFill>
                <a:prstDash val="solid"/>
              </a:ln>
              <a:solidFill>
                <a:srgbClr val="FFFFFF"/>
              </a:solidFill>
              <a:effectLst>
                <a:outerShdw blurRad="38100" dist="32000" dir="5400000" algn="tl">
                  <a:srgbClr val="000000">
                    <a:alpha val="30000"/>
                  </a:srgbClr>
                </a:outerShdw>
              </a:effectLst>
            </a:endParaRPr>
          </a:p>
        </p:txBody>
      </p:sp>
      <p:sp>
        <p:nvSpPr>
          <p:cNvPr id="3174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 name="TextBox 6"/>
          <p:cNvSpPr txBox="1"/>
          <p:nvPr/>
        </p:nvSpPr>
        <p:spPr>
          <a:xfrm>
            <a:off x="2718324" y="5791200"/>
            <a:ext cx="3707362" cy="923330"/>
          </a:xfrm>
          <a:prstGeom prst="rect">
            <a:avLst/>
          </a:prstGeom>
          <a:noFill/>
        </p:spPr>
        <p:txBody>
          <a:bodyPr wrap="none" rtlCol="0">
            <a:spAutoFit/>
          </a:bodyPr>
          <a:lstStyle/>
          <a:p>
            <a:pPr algn="ctr"/>
            <a:r>
              <a:rPr lang="en-US" dirty="0">
                <a:effectLst>
                  <a:outerShdw blurRad="38100" dist="38100" dir="2700000" algn="tl">
                    <a:srgbClr val="000000">
                      <a:alpha val="43137"/>
                    </a:srgbClr>
                  </a:outerShdw>
                </a:effectLst>
              </a:rPr>
              <a:t>Composition using the “rabatment”</a:t>
            </a:r>
          </a:p>
          <a:p>
            <a:pPr algn="ctr"/>
            <a:r>
              <a:rPr lang="en-US" dirty="0">
                <a:effectLst>
                  <a:outerShdw blurRad="38100" dist="38100" dir="2700000" algn="tl">
                    <a:srgbClr val="000000">
                      <a:alpha val="43137"/>
                    </a:srgbClr>
                  </a:outerShdw>
                </a:effectLst>
              </a:rPr>
              <a:t>Of two root four rectangles</a:t>
            </a:r>
          </a:p>
          <a:p>
            <a:endParaRPr lang="en-US" dirty="0"/>
          </a:p>
        </p:txBody>
      </p:sp>
      <p:pic>
        <p:nvPicPr>
          <p:cNvPr id="8" name="Picture 7" descr="LaJaconde Final Version.jpg"/>
          <p:cNvPicPr>
            <a:picLocks noChangeAspect="1"/>
          </p:cNvPicPr>
          <p:nvPr/>
        </p:nvPicPr>
        <p:blipFill>
          <a:blip r:embed="rId3" cstate="print"/>
          <a:stretch>
            <a:fillRect/>
          </a:stretch>
        </p:blipFill>
        <p:spPr>
          <a:xfrm>
            <a:off x="2632314" y="990600"/>
            <a:ext cx="3844686" cy="4724400"/>
          </a:xfrm>
          <a:prstGeom prst="rect">
            <a:avLst/>
          </a:prstGeom>
        </p:spPr>
      </p:pic>
    </p:spTree>
  </p:cSld>
  <p:clrMapOvr>
    <a:masterClrMapping/>
  </p:clrMapOvr>
  <p:transition spd="slow">
    <p:newsflash/>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76600" y="1752600"/>
            <a:ext cx="2394053" cy="707886"/>
          </a:xfrm>
          <a:prstGeom prst="rect">
            <a:avLst/>
          </a:prstGeom>
          <a:noFill/>
        </p:spPr>
        <p:txBody>
          <a:bodyPr wrap="none" rtlCol="0">
            <a:spAutoFit/>
          </a:bodyPr>
          <a:lstStyle/>
          <a:p>
            <a:pPr algn="ctr"/>
            <a:r>
              <a:rPr lang="en-US" sz="4000" dirty="0">
                <a:effectLst>
                  <a:outerShdw blurRad="38100" dist="38100" dir="2700000" algn="tl">
                    <a:srgbClr val="000000">
                      <a:alpha val="43137"/>
                    </a:srgbClr>
                  </a:outerShdw>
                </a:effectLst>
              </a:rPr>
              <a:t>End Part 1</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2552" y="526703"/>
            <a:ext cx="7317048" cy="692497"/>
          </a:xfrm>
          <a:prstGeom prst="rect">
            <a:avLst/>
          </a:prstGeom>
          <a:noFill/>
        </p:spPr>
        <p:txBody>
          <a:bodyPr wrap="square" lIns="91440" tIns="45720" rIns="91440" bIns="45720">
            <a:spAutoFit/>
          </a:bodyPr>
          <a:lstStyle/>
          <a:p>
            <a:pPr algn="ctr"/>
            <a:r>
              <a:rPr lang="en-US" sz="3900" b="0" cap="none" spc="0" dirty="0">
                <a:ln w="10160">
                  <a:solidFill>
                    <a:schemeClr val="accent1"/>
                  </a:solidFill>
                  <a:prstDash val="solid"/>
                </a:ln>
                <a:solidFill>
                  <a:srgbClr val="FFFFFF"/>
                </a:solidFill>
                <a:effectLst>
                  <a:outerShdw blurRad="38100" dist="32000" dir="5400000" algn="tl">
                    <a:srgbClr val="000000">
                      <a:alpha val="30000"/>
                    </a:srgbClr>
                  </a:outerShdw>
                </a:effectLst>
              </a:rPr>
              <a:t>More Famous Examples</a:t>
            </a:r>
            <a:endParaRPr lang="en-US" sz="3000" b="0" cap="none" spc="0" dirty="0">
              <a:ln w="10160">
                <a:solidFill>
                  <a:schemeClr val="accent1"/>
                </a:solidFill>
                <a:prstDash val="solid"/>
              </a:ln>
              <a:solidFill>
                <a:srgbClr val="FFFFFF"/>
              </a:solidFill>
              <a:effectLst>
                <a:outerShdw blurRad="38100" dist="32000" dir="5400000" algn="tl">
                  <a:srgbClr val="000000">
                    <a:alpha val="30000"/>
                  </a:srgbClr>
                </a:outerShdw>
              </a:effectLst>
            </a:endParaRPr>
          </a:p>
        </p:txBody>
      </p:sp>
      <p:sp>
        <p:nvSpPr>
          <p:cNvPr id="3174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pic>
        <p:nvPicPr>
          <p:cNvPr id="123906" name="Picture 2" descr="The 31 Top Composition Concepts for Great Painting"/>
          <p:cNvPicPr>
            <a:picLocks noChangeAspect="1" noChangeArrowheads="1"/>
          </p:cNvPicPr>
          <p:nvPr/>
        </p:nvPicPr>
        <p:blipFill>
          <a:blip r:embed="rId3" cstate="print"/>
          <a:srcRect/>
          <a:stretch>
            <a:fillRect/>
          </a:stretch>
        </p:blipFill>
        <p:spPr bwMode="auto">
          <a:xfrm>
            <a:off x="1676400" y="1447800"/>
            <a:ext cx="5486400" cy="3657600"/>
          </a:xfrm>
          <a:prstGeom prst="rect">
            <a:avLst/>
          </a:prstGeom>
          <a:noFill/>
        </p:spPr>
      </p:pic>
      <p:sp>
        <p:nvSpPr>
          <p:cNvPr id="7" name="TextBox 6"/>
          <p:cNvSpPr txBox="1"/>
          <p:nvPr/>
        </p:nvSpPr>
        <p:spPr>
          <a:xfrm>
            <a:off x="1676400" y="5410200"/>
            <a:ext cx="5562600" cy="646331"/>
          </a:xfrm>
          <a:prstGeom prst="rect">
            <a:avLst/>
          </a:prstGeom>
          <a:noFill/>
        </p:spPr>
        <p:txBody>
          <a:bodyPr wrap="square" rtlCol="0">
            <a:spAutoFit/>
          </a:bodyPr>
          <a:lstStyle/>
          <a:p>
            <a:r>
              <a:rPr lang="en-US" dirty="0"/>
              <a:t>Degas: Part of “Dancing Class at the Opera” 1.5 Rectangle</a:t>
            </a:r>
          </a:p>
        </p:txBody>
      </p:sp>
    </p:spTree>
  </p:cSld>
  <p:clrMapOvr>
    <a:masterClrMapping/>
  </p:clrMapOvr>
  <p:transition>
    <p:wipe dir="d"/>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400" dirty="0">
                <a:effectLst>
                  <a:outerShdw blurRad="38100" dist="38100" dir="2700000" algn="tl">
                    <a:srgbClr val="000000">
                      <a:alpha val="43137"/>
                    </a:srgbClr>
                  </a:outerShdw>
                </a:effectLst>
              </a:rPr>
              <a:t>Every successful painting begins and ends with a solid design. A good composition is essential. It elevates a work of art from amateurish and ordinary to stunning and extraordinary!</a:t>
            </a:r>
          </a:p>
          <a:p>
            <a:endParaRPr lang="en-US" sz="2400" dirty="0">
              <a:effectLst>
                <a:outerShdw blurRad="38100" dist="38100" dir="2700000" algn="tl">
                  <a:srgbClr val="000000">
                    <a:alpha val="43137"/>
                  </a:srgbClr>
                </a:outerShdw>
              </a:effectLst>
            </a:endParaRPr>
          </a:p>
          <a:p>
            <a:r>
              <a:rPr lang="en-US" sz="2400" dirty="0">
                <a:effectLst>
                  <a:outerShdw blurRad="38100" dist="38100" dir="2700000" algn="tl">
                    <a:srgbClr val="000000">
                      <a:alpha val="43137"/>
                    </a:srgbClr>
                  </a:outerShdw>
                </a:effectLst>
              </a:rPr>
              <a:t>We compose an artwork using the following elements: </a:t>
            </a:r>
          </a:p>
          <a:p>
            <a:pPr algn="ctr">
              <a:buNone/>
            </a:pPr>
            <a:r>
              <a:rPr lang="en-US" sz="2400" dirty="0">
                <a:effectLst>
                  <a:outerShdw blurRad="38100" dist="38100" dir="2700000" algn="tl">
                    <a:srgbClr val="000000">
                      <a:alpha val="43137"/>
                    </a:srgbClr>
                  </a:outerShdw>
                </a:effectLst>
              </a:rPr>
              <a:t>Line, Shape, Form, Space, Value, Color, Texture</a:t>
            </a:r>
          </a:p>
          <a:p>
            <a:pPr algn="ctr">
              <a:buNone/>
            </a:pPr>
            <a:endParaRPr lang="en-US" dirty="0">
              <a:effectLst>
                <a:outerShdw blurRad="38100" dist="38100" dir="2700000" algn="tl">
                  <a:srgbClr val="000000">
                    <a:alpha val="43137"/>
                  </a:srgbClr>
                </a:outerShdw>
              </a:effectLst>
            </a:endParaRPr>
          </a:p>
          <a:p>
            <a:r>
              <a:rPr lang="en-US" sz="2400" dirty="0">
                <a:effectLst>
                  <a:outerShdw blurRad="38100" dist="38100" dir="2700000" algn="tl">
                    <a:srgbClr val="000000">
                      <a:alpha val="43137"/>
                    </a:srgbClr>
                  </a:outerShdw>
                </a:effectLst>
              </a:rPr>
              <a:t>These elements are held together by  art principles, which are: Balance, Movement, Contrast, Emphasis, Rhythm, Patterns, Unity/Variety.</a:t>
            </a:r>
          </a:p>
          <a:p>
            <a:pPr algn="ctr">
              <a:buNone/>
            </a:pPr>
            <a:endParaRPr lang="en-US" dirty="0"/>
          </a:p>
          <a:p>
            <a:pPr>
              <a:buNone/>
            </a:pPr>
            <a:endParaRPr lang="en-US" dirty="0"/>
          </a:p>
          <a:p>
            <a:pPr>
              <a:buNone/>
            </a:pPr>
            <a:endParaRPr lang="en-US" dirty="0"/>
          </a:p>
        </p:txBody>
      </p:sp>
      <p:sp>
        <p:nvSpPr>
          <p:cNvPr id="3" name="Title 2"/>
          <p:cNvSpPr>
            <a:spLocks noGrp="1"/>
          </p:cNvSpPr>
          <p:nvPr>
            <p:ph type="title"/>
          </p:nvPr>
        </p:nvSpPr>
        <p:spPr/>
        <p:txBody>
          <a:bodyPr/>
          <a:lstStyle/>
          <a:p>
            <a:pPr algn="ctr"/>
            <a:r>
              <a:rPr lang="en-US" dirty="0"/>
              <a:t>Composition cont’d.</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09800" y="304800"/>
            <a:ext cx="4840556" cy="584775"/>
          </a:xfrm>
          <a:prstGeom prst="rect">
            <a:avLst/>
          </a:prstGeom>
          <a:noFill/>
        </p:spPr>
        <p:txBody>
          <a:bodyPr wrap="none" lIns="91440" tIns="45720" rIns="91440" bIns="45720">
            <a:spAutoFit/>
          </a:bodyPr>
          <a:lstStyle/>
          <a:p>
            <a:pPr algn="ctr"/>
            <a:r>
              <a:rPr lang="en-US" sz="3200" b="0" cap="none" spc="0" dirty="0">
                <a:ln w="10160">
                  <a:solidFill>
                    <a:schemeClr val="accent1"/>
                  </a:solidFill>
                  <a:prstDash val="solid"/>
                </a:ln>
                <a:solidFill>
                  <a:srgbClr val="FFFFFF"/>
                </a:solidFill>
                <a:effectLst>
                  <a:outerShdw blurRad="38100" dist="32000" dir="5400000" algn="tl">
                    <a:srgbClr val="000000">
                      <a:alpha val="30000"/>
                    </a:srgbClr>
                  </a:outerShdw>
                </a:effectLst>
              </a:rPr>
              <a:t>Another Famous Example </a:t>
            </a:r>
          </a:p>
        </p:txBody>
      </p:sp>
      <p:sp>
        <p:nvSpPr>
          <p:cNvPr id="6" name="TextBox 5"/>
          <p:cNvSpPr txBox="1"/>
          <p:nvPr/>
        </p:nvSpPr>
        <p:spPr>
          <a:xfrm>
            <a:off x="1447800" y="5257800"/>
            <a:ext cx="6477000" cy="1200329"/>
          </a:xfrm>
          <a:prstGeom prst="rect">
            <a:avLst/>
          </a:prstGeom>
          <a:noFill/>
        </p:spPr>
        <p:txBody>
          <a:bodyPr wrap="square" rtlCol="0">
            <a:spAutoFit/>
          </a:bodyPr>
          <a:lstStyle/>
          <a:p>
            <a:r>
              <a:rPr lang="en-US" sz="2400" dirty="0">
                <a:ln w="10160">
                  <a:solidFill>
                    <a:schemeClr val="accent1"/>
                  </a:solidFill>
                  <a:prstDash val="solid"/>
                </a:ln>
                <a:solidFill>
                  <a:srgbClr val="FFFFFF"/>
                </a:solidFill>
                <a:effectLst>
                  <a:outerShdw blurRad="38100" dist="32000" dir="5400000" algn="tl">
                    <a:srgbClr val="000000">
                      <a:alpha val="30000"/>
                    </a:srgbClr>
                  </a:outerShdw>
                </a:effectLst>
              </a:rPr>
              <a:t>Seurat "attacked every canvas by the golden section". His </a:t>
            </a:r>
            <a:r>
              <a:rPr lang="en-US" sz="2400" i="1" dirty="0">
                <a:ln w="10160">
                  <a:solidFill>
                    <a:schemeClr val="accent1"/>
                  </a:solidFill>
                  <a:prstDash val="solid"/>
                </a:ln>
                <a:solidFill>
                  <a:srgbClr val="FFFFFF"/>
                </a:solidFill>
                <a:effectLst>
                  <a:outerShdw blurRad="38100" dist="32000" dir="5400000" algn="tl">
                    <a:srgbClr val="000000">
                      <a:alpha val="30000"/>
                    </a:srgbClr>
                  </a:outerShdw>
                </a:effectLst>
              </a:rPr>
              <a:t>The Side Show</a:t>
            </a:r>
            <a:r>
              <a:rPr lang="en-US" sz="2400" dirty="0">
                <a:ln w="10160">
                  <a:solidFill>
                    <a:schemeClr val="accent1"/>
                  </a:solidFill>
                  <a:prstDash val="solid"/>
                </a:ln>
                <a:solidFill>
                  <a:srgbClr val="FFFFFF"/>
                </a:solidFill>
                <a:effectLst>
                  <a:outerShdw blurRad="38100" dist="32000" dir="5400000" algn="tl">
                    <a:srgbClr val="000000">
                      <a:alpha val="30000"/>
                    </a:srgbClr>
                  </a:outerShdw>
                </a:effectLst>
              </a:rPr>
              <a:t>  has obvious golden subdivisions.</a:t>
            </a:r>
          </a:p>
        </p:txBody>
      </p:sp>
      <p:pic>
        <p:nvPicPr>
          <p:cNvPr id="24578" name="Picture 2"/>
          <p:cNvPicPr>
            <a:picLocks noChangeAspect="1" noChangeArrowheads="1"/>
          </p:cNvPicPr>
          <p:nvPr/>
        </p:nvPicPr>
        <p:blipFill>
          <a:blip r:embed="rId2" cstate="print"/>
          <a:srcRect/>
          <a:stretch>
            <a:fillRect/>
          </a:stretch>
        </p:blipFill>
        <p:spPr bwMode="auto">
          <a:xfrm>
            <a:off x="1524000" y="1371600"/>
            <a:ext cx="6172200" cy="3823407"/>
          </a:xfrm>
          <a:prstGeom prst="rect">
            <a:avLst/>
          </a:prstGeom>
          <a:noFill/>
          <a:ln w="9525">
            <a:noFill/>
            <a:miter lim="800000"/>
            <a:headEnd/>
            <a:tailEnd/>
          </a:ln>
        </p:spPr>
      </p:pic>
    </p:spTree>
  </p:cSld>
  <p:clrMapOvr>
    <a:masterClrMapping/>
  </p:clrMapOvr>
  <p:transition>
    <p:wip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3"/>
          <p:cNvPicPr>
            <a:picLocks noChangeAspect="1" noChangeArrowheads="1"/>
          </p:cNvPicPr>
          <p:nvPr/>
        </p:nvPicPr>
        <p:blipFill>
          <a:blip r:embed="rId3" cstate="print"/>
          <a:srcRect/>
          <a:stretch>
            <a:fillRect/>
          </a:stretch>
        </p:blipFill>
        <p:spPr bwMode="auto">
          <a:xfrm>
            <a:off x="4114800" y="381000"/>
            <a:ext cx="4191000" cy="6096434"/>
          </a:xfrm>
          <a:prstGeom prst="rect">
            <a:avLst/>
          </a:prstGeom>
          <a:noFill/>
          <a:ln w="9525">
            <a:noFill/>
            <a:miter lim="800000"/>
            <a:headEnd/>
            <a:tailEnd/>
          </a:ln>
        </p:spPr>
      </p:pic>
      <p:sp>
        <p:nvSpPr>
          <p:cNvPr id="7" name="TextBox 6"/>
          <p:cNvSpPr txBox="1"/>
          <p:nvPr/>
        </p:nvSpPr>
        <p:spPr>
          <a:xfrm>
            <a:off x="533400" y="1150203"/>
            <a:ext cx="3581400" cy="1569660"/>
          </a:xfrm>
          <a:prstGeom prst="rect">
            <a:avLst/>
          </a:prstGeom>
          <a:noFill/>
        </p:spPr>
        <p:txBody>
          <a:bodyPr wrap="square" rtlCol="0">
            <a:spAutoFit/>
          </a:bodyPr>
          <a:lstStyle/>
          <a:p>
            <a:r>
              <a:rPr lang="en-US" sz="2400" dirty="0">
                <a:ln w="10160">
                  <a:solidFill>
                    <a:schemeClr val="accent1"/>
                  </a:solidFill>
                  <a:prstDash val="solid"/>
                </a:ln>
                <a:solidFill>
                  <a:srgbClr val="FFFFFF"/>
                </a:solidFill>
                <a:effectLst>
                  <a:outerShdw blurRad="38100" dist="32000" dir="5400000" algn="tl">
                    <a:srgbClr val="000000">
                      <a:alpha val="30000"/>
                    </a:srgbClr>
                  </a:outerShdw>
                </a:effectLst>
              </a:rPr>
              <a:t>Easy Method of constructing Root Rectangles. No math required.</a:t>
            </a:r>
          </a:p>
        </p:txBody>
      </p:sp>
    </p:spTree>
  </p:cSld>
  <p:clrMapOvr>
    <a:masterClrMapping/>
  </p:clrMapOvr>
  <p:transition>
    <p:wipe dir="d"/>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cstate="print"/>
          <a:srcRect/>
          <a:stretch>
            <a:fillRect/>
          </a:stretch>
        </p:blipFill>
        <p:spPr bwMode="auto">
          <a:xfrm>
            <a:off x="3987268" y="380999"/>
            <a:ext cx="4547132" cy="6132205"/>
          </a:xfrm>
          <a:prstGeom prst="rect">
            <a:avLst/>
          </a:prstGeom>
          <a:noFill/>
          <a:ln w="9525">
            <a:noFill/>
            <a:miter lim="800000"/>
            <a:headEnd/>
            <a:tailEnd/>
          </a:ln>
        </p:spPr>
      </p:pic>
      <p:sp>
        <p:nvSpPr>
          <p:cNvPr id="5" name="Rectangle 4"/>
          <p:cNvSpPr/>
          <p:nvPr/>
        </p:nvSpPr>
        <p:spPr>
          <a:xfrm>
            <a:off x="533400" y="1150203"/>
            <a:ext cx="3352800" cy="830997"/>
          </a:xfrm>
          <a:prstGeom prst="rect">
            <a:avLst/>
          </a:prstGeom>
        </p:spPr>
        <p:txBody>
          <a:bodyPr wrap="square">
            <a:spAutoFit/>
          </a:bodyPr>
          <a:lstStyle/>
          <a:p>
            <a:r>
              <a:rPr lang="en-US" sz="2400" dirty="0">
                <a:ln w="10160">
                  <a:solidFill>
                    <a:schemeClr val="accent1"/>
                  </a:solidFill>
                  <a:prstDash val="solid"/>
                </a:ln>
                <a:solidFill>
                  <a:srgbClr val="FFFFFF"/>
                </a:solidFill>
                <a:effectLst>
                  <a:outerShdw blurRad="38100" dist="32000" dir="5400000" algn="tl">
                    <a:srgbClr val="000000">
                      <a:alpha val="30000"/>
                    </a:srgbClr>
                  </a:outerShdw>
                </a:effectLst>
              </a:rPr>
              <a:t>Mathematics of the Rectangles</a:t>
            </a:r>
          </a:p>
        </p:txBody>
      </p:sp>
    </p:spTree>
  </p:cSld>
  <p:clrMapOvr>
    <a:masterClrMapping/>
  </p:clrMapOvr>
  <p:transition>
    <p:wipe dir="d"/>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6" name="TextBox 5"/>
          <p:cNvSpPr txBox="1"/>
          <p:nvPr/>
        </p:nvSpPr>
        <p:spPr>
          <a:xfrm>
            <a:off x="1663288" y="304800"/>
            <a:ext cx="5817426" cy="1384995"/>
          </a:xfrm>
          <a:prstGeom prst="rect">
            <a:avLst/>
          </a:prstGeom>
          <a:noFill/>
        </p:spPr>
        <p:txBody>
          <a:bodyPr wrap="none" rtlCol="0">
            <a:spAutoFit/>
          </a:bodyPr>
          <a:lstStyle/>
          <a:p>
            <a:pPr algn="ctr"/>
            <a:r>
              <a:rPr lang="en-US" sz="2800" dirty="0">
                <a:ln w="10160">
                  <a:solidFill>
                    <a:schemeClr val="accent1"/>
                  </a:solidFill>
                  <a:prstDash val="solid"/>
                </a:ln>
                <a:solidFill>
                  <a:srgbClr val="FFFFFF"/>
                </a:solidFill>
                <a:effectLst>
                  <a:outerShdw blurRad="38100" dist="32000" dir="5400000" algn="tl">
                    <a:srgbClr val="000000">
                      <a:alpha val="30000"/>
                    </a:srgbClr>
                  </a:outerShdw>
                </a:effectLst>
              </a:rPr>
              <a:t>Relieving Math Anxiety, </a:t>
            </a:r>
          </a:p>
          <a:p>
            <a:pPr algn="ctr"/>
            <a:r>
              <a:rPr lang="en-US" sz="2800" dirty="0">
                <a:ln w="10160">
                  <a:solidFill>
                    <a:schemeClr val="accent1"/>
                  </a:solidFill>
                  <a:prstDash val="solid"/>
                </a:ln>
                <a:solidFill>
                  <a:srgbClr val="FFFFFF"/>
                </a:solidFill>
                <a:effectLst>
                  <a:outerShdw blurRad="38100" dist="32000" dir="5400000" algn="tl">
                    <a:srgbClr val="000000">
                      <a:alpha val="30000"/>
                    </a:srgbClr>
                  </a:outerShdw>
                </a:effectLst>
              </a:rPr>
              <a:t>or a Simple Construction Technique:</a:t>
            </a:r>
          </a:p>
          <a:p>
            <a:pPr algn="ctr"/>
            <a:r>
              <a:rPr lang="en-US" sz="2800" dirty="0">
                <a:ln w="10160">
                  <a:solidFill>
                    <a:schemeClr val="accent1"/>
                  </a:solidFill>
                  <a:prstDash val="solid"/>
                </a:ln>
                <a:solidFill>
                  <a:srgbClr val="FFFFFF"/>
                </a:solidFill>
                <a:effectLst>
                  <a:outerShdw blurRad="38100" dist="32000" dir="5400000" algn="tl">
                    <a:srgbClr val="000000">
                      <a:alpha val="30000"/>
                    </a:srgbClr>
                  </a:outerShdw>
                </a:effectLst>
              </a:rPr>
              <a:t>Φ Rectangle</a:t>
            </a:r>
          </a:p>
        </p:txBody>
      </p:sp>
      <p:pic>
        <p:nvPicPr>
          <p:cNvPr id="33794" name="Picture 2" descr="C:\Renaissance Art_Golden Section_AWS article\Adjustable Triangle_1_72DPI.jpg"/>
          <p:cNvPicPr>
            <a:picLocks noChangeAspect="1" noChangeArrowheads="1"/>
          </p:cNvPicPr>
          <p:nvPr/>
        </p:nvPicPr>
        <p:blipFill>
          <a:blip r:embed="rId3" cstate="print"/>
          <a:srcRect/>
          <a:stretch>
            <a:fillRect/>
          </a:stretch>
        </p:blipFill>
        <p:spPr bwMode="auto">
          <a:xfrm>
            <a:off x="1524000" y="1801812"/>
            <a:ext cx="5867400" cy="4278313"/>
          </a:xfrm>
          <a:prstGeom prst="rect">
            <a:avLst/>
          </a:prstGeom>
          <a:noFill/>
        </p:spPr>
      </p:pic>
    </p:spTree>
  </p:cSld>
  <p:clrMapOvr>
    <a:masterClrMapping/>
  </p:clrMapOvr>
  <p:transition>
    <p:wipe dir="d"/>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6" name="TextBox 5"/>
          <p:cNvSpPr txBox="1"/>
          <p:nvPr/>
        </p:nvSpPr>
        <p:spPr>
          <a:xfrm>
            <a:off x="1708973" y="457200"/>
            <a:ext cx="5726055" cy="954107"/>
          </a:xfrm>
          <a:prstGeom prst="rect">
            <a:avLst/>
          </a:prstGeom>
          <a:noFill/>
        </p:spPr>
        <p:txBody>
          <a:bodyPr wrap="none" rtlCol="0">
            <a:spAutoFit/>
          </a:bodyPr>
          <a:lstStyle/>
          <a:p>
            <a:pPr algn="ctr"/>
            <a:r>
              <a:rPr lang="en-US" sz="2800" dirty="0">
                <a:ln w="10160">
                  <a:solidFill>
                    <a:schemeClr val="accent1"/>
                  </a:solidFill>
                  <a:prstDash val="solid"/>
                </a:ln>
                <a:solidFill>
                  <a:srgbClr val="FFFFFF"/>
                </a:solidFill>
                <a:effectLst>
                  <a:outerShdw blurRad="38100" dist="32000" dir="5400000" algn="tl">
                    <a:srgbClr val="000000">
                      <a:alpha val="30000"/>
                    </a:srgbClr>
                  </a:outerShdw>
                </a:effectLst>
              </a:rPr>
              <a:t>Relieving Math Anxiety, </a:t>
            </a:r>
          </a:p>
          <a:p>
            <a:pPr algn="ctr"/>
            <a:r>
              <a:rPr lang="en-US" sz="2800" dirty="0">
                <a:ln w="10160">
                  <a:solidFill>
                    <a:schemeClr val="accent1"/>
                  </a:solidFill>
                  <a:prstDash val="solid"/>
                </a:ln>
                <a:solidFill>
                  <a:srgbClr val="FFFFFF"/>
                </a:solidFill>
                <a:effectLst>
                  <a:outerShdw blurRad="38100" dist="32000" dir="5400000" algn="tl">
                    <a:srgbClr val="000000">
                      <a:alpha val="30000"/>
                    </a:srgbClr>
                  </a:outerShdw>
                </a:effectLst>
              </a:rPr>
              <a:t>or a Simple Construction Technique</a:t>
            </a:r>
          </a:p>
        </p:txBody>
      </p:sp>
      <p:pic>
        <p:nvPicPr>
          <p:cNvPr id="34818" name="Picture 2" descr="C:\Renaissance Art_Golden Section_AWS article\Adjustable Triangle_2_72DPI.jpg"/>
          <p:cNvPicPr>
            <a:picLocks noChangeAspect="1" noChangeArrowheads="1"/>
          </p:cNvPicPr>
          <p:nvPr/>
        </p:nvPicPr>
        <p:blipFill>
          <a:blip r:embed="rId3" cstate="print"/>
          <a:srcRect/>
          <a:stretch>
            <a:fillRect/>
          </a:stretch>
        </p:blipFill>
        <p:spPr bwMode="auto">
          <a:xfrm>
            <a:off x="2300288" y="1447800"/>
            <a:ext cx="4543425" cy="5032717"/>
          </a:xfrm>
          <a:prstGeom prst="rect">
            <a:avLst/>
          </a:prstGeom>
          <a:noFill/>
        </p:spPr>
      </p:pic>
    </p:spTree>
  </p:cSld>
  <p:clrMapOvr>
    <a:masterClrMapping/>
  </p:clrMapOvr>
  <p:transition>
    <p:wipe dir="d"/>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040" y="304800"/>
            <a:ext cx="7188892" cy="1292662"/>
          </a:xfrm>
          <a:prstGeom prst="rect">
            <a:avLst/>
          </a:prstGeom>
          <a:noFill/>
        </p:spPr>
        <p:txBody>
          <a:bodyPr wrap="none" lIns="91440" tIns="45720" rIns="91440" bIns="45720">
            <a:spAutoFit/>
          </a:bodyPr>
          <a:lstStyle/>
          <a:p>
            <a:pPr algn="ctr"/>
            <a:r>
              <a:rPr lang="en-US" sz="3900" b="0" cap="none" spc="0" dirty="0">
                <a:ln w="10160">
                  <a:solidFill>
                    <a:schemeClr val="accent1"/>
                  </a:solidFill>
                  <a:prstDash val="solid"/>
                </a:ln>
                <a:solidFill>
                  <a:srgbClr val="FFFFFF"/>
                </a:solidFill>
                <a:effectLst>
                  <a:outerShdw blurRad="38100" dist="32000" dir="5400000" algn="tl">
                    <a:srgbClr val="000000">
                      <a:alpha val="30000"/>
                    </a:srgbClr>
                  </a:outerShdw>
                </a:effectLst>
              </a:rPr>
              <a:t>2 Examples of Divine Proportion</a:t>
            </a:r>
          </a:p>
          <a:p>
            <a:pPr algn="ctr"/>
            <a:r>
              <a:rPr lang="en-US" sz="3900" dirty="0">
                <a:ln w="10160">
                  <a:solidFill>
                    <a:schemeClr val="accent1"/>
                  </a:solidFill>
                  <a:prstDash val="solid"/>
                </a:ln>
                <a:solidFill>
                  <a:srgbClr val="FFFFFF"/>
                </a:solidFill>
                <a:effectLst>
                  <a:outerShdw blurRad="38100" dist="32000" dir="5400000" algn="tl">
                    <a:srgbClr val="000000">
                      <a:alpha val="30000"/>
                    </a:srgbClr>
                  </a:outerShdw>
                </a:effectLst>
              </a:rPr>
              <a:t>In Architecture</a:t>
            </a:r>
            <a:endParaRPr lang="en-US" sz="3900" b="0" cap="none" spc="0" dirty="0">
              <a:ln w="10160">
                <a:solidFill>
                  <a:schemeClr val="accent1"/>
                </a:solidFill>
                <a:prstDash val="solid"/>
              </a:ln>
              <a:solidFill>
                <a:srgbClr val="FFFFFF"/>
              </a:solidFill>
              <a:effectLst>
                <a:outerShdw blurRad="38100" dist="32000" dir="5400000" algn="tl">
                  <a:srgbClr val="000000">
                    <a:alpha val="30000"/>
                  </a:srgbClr>
                </a:outerShdw>
              </a:effectLst>
            </a:endParaRPr>
          </a:p>
        </p:txBody>
      </p:sp>
      <p:sp>
        <p:nvSpPr>
          <p:cNvPr id="5" name="TextBox 4"/>
          <p:cNvSpPr txBox="1"/>
          <p:nvPr/>
        </p:nvSpPr>
        <p:spPr>
          <a:xfrm>
            <a:off x="723900" y="1752600"/>
            <a:ext cx="7696200" cy="4154984"/>
          </a:xfrm>
          <a:prstGeom prst="rect">
            <a:avLst/>
          </a:prstGeom>
          <a:noFill/>
        </p:spPr>
        <p:txBody>
          <a:bodyPr wrap="square" rtlCol="0">
            <a:spAutoFit/>
          </a:bodyPr>
          <a:lstStyle/>
          <a:p>
            <a:r>
              <a:rPr lang="en-US" sz="2400" dirty="0">
                <a:ln w="10160">
                  <a:solidFill>
                    <a:schemeClr val="accent1"/>
                  </a:solidFill>
                  <a:prstDash val="solid"/>
                </a:ln>
                <a:solidFill>
                  <a:srgbClr val="FFFF00"/>
                </a:solidFill>
                <a:effectLst>
                  <a:outerShdw blurRad="38100" dist="32000" dir="5400000" algn="tl">
                    <a:srgbClr val="000000">
                      <a:alpha val="30000"/>
                    </a:srgbClr>
                  </a:outerShdw>
                </a:effectLst>
              </a:rPr>
              <a:t>Was the Great Pyramid constructed on the Golden Ratio?</a:t>
            </a:r>
          </a:p>
          <a:p>
            <a:r>
              <a:rPr lang="en-US" sz="2400" dirty="0">
                <a:ln w="10160">
                  <a:solidFill>
                    <a:schemeClr val="accent1"/>
                  </a:solidFill>
                  <a:prstDash val="solid"/>
                </a:ln>
                <a:solidFill>
                  <a:srgbClr val="FFFFFF"/>
                </a:solidFill>
                <a:effectLst>
                  <a:outerShdw blurRad="38100" dist="32000" dir="5400000" algn="tl">
                    <a:srgbClr val="000000">
                      <a:alpha val="30000"/>
                    </a:srgbClr>
                  </a:outerShdw>
                </a:effectLst>
              </a:rPr>
              <a:t>Assuming that the height of the GP = 146.515 m, and base = 230.363 m, and using simple math we find that half of the base is 115.182 m and the "slant height"  is 186.369 m</a:t>
            </a:r>
          </a:p>
          <a:p>
            <a:r>
              <a:rPr lang="en-US" sz="2400" dirty="0">
                <a:ln w="10160">
                  <a:solidFill>
                    <a:schemeClr val="accent1"/>
                  </a:solidFill>
                  <a:prstDash val="solid"/>
                </a:ln>
                <a:solidFill>
                  <a:srgbClr val="FFFFFF"/>
                </a:solidFill>
                <a:effectLst>
                  <a:outerShdw blurRad="38100" dist="32000" dir="5400000" algn="tl">
                    <a:srgbClr val="000000">
                      <a:alpha val="30000"/>
                    </a:srgbClr>
                  </a:outerShdw>
                </a:effectLst>
              </a:rPr>
              <a:t>Dividing the "slant height" (186.369m) by "half base" (115.182m) gives = 1.618039277, which is less than 0.001 % of </a:t>
            </a:r>
            <a:r>
              <a:rPr lang="el-GR" sz="2400" dirty="0">
                <a:ln w="10160">
                  <a:solidFill>
                    <a:schemeClr val="accent1"/>
                  </a:solidFill>
                  <a:prstDash val="solid"/>
                </a:ln>
                <a:solidFill>
                  <a:srgbClr val="FFFFFF"/>
                </a:solidFill>
                <a:effectLst>
                  <a:outerShdw blurRad="38100" dist="32000" dir="5400000" algn="tl">
                    <a:srgbClr val="000000">
                      <a:alpha val="30000"/>
                    </a:srgbClr>
                  </a:outerShdw>
                </a:effectLst>
              </a:rPr>
              <a:t>Φ</a:t>
            </a:r>
            <a:r>
              <a:rPr lang="en-US" sz="2400" dirty="0">
                <a:ln w="10160">
                  <a:solidFill>
                    <a:schemeClr val="accent1"/>
                  </a:solidFill>
                  <a:prstDash val="solid"/>
                </a:ln>
                <a:solidFill>
                  <a:srgbClr val="FFFFFF"/>
                </a:solidFill>
                <a:effectLst>
                  <a:outerShdw blurRad="38100" dist="32000" dir="5400000" algn="tl">
                    <a:srgbClr val="000000">
                      <a:alpha val="30000"/>
                    </a:srgbClr>
                  </a:outerShdw>
                </a:effectLst>
              </a:rPr>
              <a:t>! While some authors dispute the idea of the pyramids being built with </a:t>
            </a:r>
            <a:r>
              <a:rPr lang="el-GR" sz="2400" dirty="0">
                <a:ln w="10160">
                  <a:solidFill>
                    <a:schemeClr val="accent1"/>
                  </a:solidFill>
                  <a:prstDash val="solid"/>
                </a:ln>
                <a:solidFill>
                  <a:srgbClr val="FFFFFF"/>
                </a:solidFill>
                <a:effectLst>
                  <a:outerShdw blurRad="38100" dist="32000" dir="5400000" algn="tl">
                    <a:srgbClr val="000000">
                      <a:alpha val="30000"/>
                    </a:srgbClr>
                  </a:outerShdw>
                </a:effectLst>
              </a:rPr>
              <a:t>Φ</a:t>
            </a:r>
            <a:r>
              <a:rPr lang="en-US" sz="2400" dirty="0">
                <a:ln w="10160">
                  <a:solidFill>
                    <a:schemeClr val="accent1"/>
                  </a:solidFill>
                  <a:prstDash val="solid"/>
                </a:ln>
                <a:solidFill>
                  <a:srgbClr val="FFFFFF"/>
                </a:solidFill>
                <a:effectLst>
                  <a:outerShdw blurRad="38100" dist="32000" dir="5400000" algn="tl">
                    <a:srgbClr val="000000">
                      <a:alpha val="30000"/>
                    </a:srgbClr>
                  </a:outerShdw>
                </a:effectLst>
              </a:rPr>
              <a:t>  in mind, a 0.001% error leaves little to be doubted. However, there is still considerable debate surrounding the construction of the Parthenon.</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62251" y="304800"/>
            <a:ext cx="4092467" cy="1292662"/>
          </a:xfrm>
          <a:prstGeom prst="rect">
            <a:avLst/>
          </a:prstGeom>
          <a:noFill/>
        </p:spPr>
        <p:txBody>
          <a:bodyPr wrap="none" lIns="91440" tIns="45720" rIns="91440" bIns="45720">
            <a:spAutoFit/>
          </a:bodyPr>
          <a:lstStyle/>
          <a:p>
            <a:pPr algn="ctr"/>
            <a:r>
              <a:rPr lang="en-US" sz="3900" b="0" cap="none" spc="0" dirty="0">
                <a:ln w="10160">
                  <a:solidFill>
                    <a:schemeClr val="accent1"/>
                  </a:solidFill>
                  <a:prstDash val="solid"/>
                </a:ln>
                <a:solidFill>
                  <a:srgbClr val="FFFFFF"/>
                </a:solidFill>
                <a:effectLst>
                  <a:outerShdw blurRad="38100" dist="32000" dir="5400000" algn="tl">
                    <a:srgbClr val="000000">
                      <a:alpha val="30000"/>
                    </a:srgbClr>
                  </a:outerShdw>
                </a:effectLst>
              </a:rPr>
              <a:t>Divine Proportion</a:t>
            </a:r>
          </a:p>
          <a:p>
            <a:pPr algn="ctr"/>
            <a:r>
              <a:rPr lang="en-US" sz="3900" dirty="0">
                <a:ln w="10160">
                  <a:solidFill>
                    <a:schemeClr val="accent1"/>
                  </a:solidFill>
                  <a:prstDash val="solid"/>
                </a:ln>
                <a:solidFill>
                  <a:srgbClr val="FFFFFF"/>
                </a:solidFill>
                <a:effectLst>
                  <a:outerShdw blurRad="38100" dist="32000" dir="5400000" algn="tl">
                    <a:srgbClr val="000000">
                      <a:alpha val="30000"/>
                    </a:srgbClr>
                  </a:outerShdw>
                </a:effectLst>
              </a:rPr>
              <a:t>In Architecture</a:t>
            </a:r>
            <a:endParaRPr lang="en-US" sz="3900" b="0" cap="none" spc="0" dirty="0">
              <a:ln w="10160">
                <a:solidFill>
                  <a:schemeClr val="accent1"/>
                </a:solidFill>
                <a:prstDash val="solid"/>
              </a:ln>
              <a:solidFill>
                <a:srgbClr val="FFFFFF"/>
              </a:solidFill>
              <a:effectLst>
                <a:outerShdw blurRad="38100" dist="32000" dir="5400000" algn="tl">
                  <a:srgbClr val="000000">
                    <a:alpha val="30000"/>
                  </a:srgbClr>
                </a:outerShdw>
              </a:effectLst>
            </a:endParaRPr>
          </a:p>
        </p:txBody>
      </p:sp>
      <p:pic>
        <p:nvPicPr>
          <p:cNvPr id="25602" name="Picture 2"/>
          <p:cNvPicPr>
            <a:picLocks noChangeAspect="1" noChangeArrowheads="1"/>
          </p:cNvPicPr>
          <p:nvPr/>
        </p:nvPicPr>
        <p:blipFill>
          <a:blip r:embed="rId2" cstate="print"/>
          <a:srcRect/>
          <a:stretch>
            <a:fillRect/>
          </a:stretch>
        </p:blipFill>
        <p:spPr bwMode="auto">
          <a:xfrm>
            <a:off x="2971800" y="1838925"/>
            <a:ext cx="3124200" cy="4257075"/>
          </a:xfrm>
          <a:prstGeom prst="rect">
            <a:avLst/>
          </a:prstGeom>
          <a:noFill/>
          <a:ln w="9525">
            <a:noFill/>
            <a:miter lim="800000"/>
            <a:headEnd/>
            <a:tailEnd/>
          </a:ln>
        </p:spPr>
      </p:pic>
    </p:spTree>
  </p:cSld>
  <p:clrMapOvr>
    <a:masterClrMapping/>
  </p:clrMapOvr>
  <p:transition>
    <p:wipe dir="d"/>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2600" y="533400"/>
            <a:ext cx="5562600" cy="830997"/>
          </a:xfrm>
          <a:prstGeom prst="rect">
            <a:avLst/>
          </a:prstGeom>
          <a:noFill/>
        </p:spPr>
        <p:txBody>
          <a:bodyPr wrap="square" rtlCol="0">
            <a:spAutoFit/>
          </a:bodyPr>
          <a:lstStyle/>
          <a:p>
            <a:pPr algn="ctr"/>
            <a:r>
              <a:rPr lang="en-US" sz="2400" dirty="0">
                <a:effectLst>
                  <a:outerShdw blurRad="38100" dist="38100" dir="2700000" algn="tl">
                    <a:srgbClr val="000000">
                      <a:alpha val="43137"/>
                    </a:srgbClr>
                  </a:outerShdw>
                </a:effectLst>
              </a:rPr>
              <a:t>Personal Example of the Process</a:t>
            </a:r>
          </a:p>
          <a:p>
            <a:pPr algn="ctr"/>
            <a:r>
              <a:rPr lang="en-US" sz="2400" dirty="0">
                <a:effectLst>
                  <a:outerShdw blurRad="38100" dist="38100" dir="2700000" algn="tl">
                    <a:srgbClr val="000000">
                      <a:alpha val="43137"/>
                    </a:srgbClr>
                  </a:outerShdw>
                </a:effectLst>
              </a:rPr>
              <a:t>Original Photo</a:t>
            </a:r>
          </a:p>
        </p:txBody>
      </p:sp>
      <p:sp>
        <p:nvSpPr>
          <p:cNvPr id="131074" name="AutoShape 2" descr="Composition in Art: The Secret Sauce to Captivating Artwor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31076" name="AutoShape 4" descr="Composition in Art: The Secret Sauce to Captivating Artwor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31078" name="AutoShape 6" descr="Composition in Art: The Secret Sauce to Captivating Artwor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31080" name="AutoShape 8" descr="Composition in Art: The Secret Sauce to Captivating Artwor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134146" name="Picture 2" descr="G:\Recovered data 2021-12-14-17-4-41 G Drive\Charlies Art Work\Angelas Khyree\image.jpg"/>
          <p:cNvPicPr>
            <a:picLocks noChangeAspect="1" noChangeArrowheads="1"/>
          </p:cNvPicPr>
          <p:nvPr/>
        </p:nvPicPr>
        <p:blipFill>
          <a:blip r:embed="rId2" cstate="print"/>
          <a:srcRect/>
          <a:stretch>
            <a:fillRect/>
          </a:stretch>
        </p:blipFill>
        <p:spPr bwMode="auto">
          <a:xfrm>
            <a:off x="1918038" y="1600200"/>
            <a:ext cx="5244762" cy="4495800"/>
          </a:xfrm>
          <a:prstGeom prst="rect">
            <a:avLst/>
          </a:prstGeom>
          <a:noFill/>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2600" y="838200"/>
            <a:ext cx="5562600" cy="461665"/>
          </a:xfrm>
          <a:prstGeom prst="rect">
            <a:avLst/>
          </a:prstGeom>
          <a:noFill/>
        </p:spPr>
        <p:txBody>
          <a:bodyPr wrap="square" rtlCol="0">
            <a:spAutoFit/>
          </a:bodyPr>
          <a:lstStyle/>
          <a:p>
            <a:pPr algn="ctr"/>
            <a:r>
              <a:rPr lang="en-US" sz="2400" dirty="0">
                <a:effectLst>
                  <a:outerShdw blurRad="38100" dist="38100" dir="2700000" algn="tl">
                    <a:srgbClr val="000000">
                      <a:alpha val="43137"/>
                    </a:srgbClr>
                  </a:outerShdw>
                </a:effectLst>
              </a:rPr>
              <a:t>Isolate Subject</a:t>
            </a:r>
          </a:p>
        </p:txBody>
      </p:sp>
      <p:sp>
        <p:nvSpPr>
          <p:cNvPr id="131074" name="AutoShape 2" descr="Composition in Art: The Secret Sauce to Captivating Artwor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31076" name="AutoShape 4" descr="Composition in Art: The Secret Sauce to Captivating Artwor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31078" name="AutoShape 6" descr="Composition in Art: The Secret Sauce to Captivating Artwor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31080" name="AutoShape 8" descr="Composition in Art: The Secret Sauce to Captivating Artwor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135170" name="Picture 2" descr="G:\Recovered data 2021-12-14-17-4-41 G Drive\Charlies Art Work\Angelas Khyree\Glowing Face.jpg"/>
          <p:cNvPicPr>
            <a:picLocks noChangeAspect="1" noChangeArrowheads="1"/>
          </p:cNvPicPr>
          <p:nvPr/>
        </p:nvPicPr>
        <p:blipFill>
          <a:blip r:embed="rId2" cstate="print"/>
          <a:srcRect/>
          <a:stretch>
            <a:fillRect/>
          </a:stretch>
        </p:blipFill>
        <p:spPr bwMode="auto">
          <a:xfrm>
            <a:off x="2209800" y="1600200"/>
            <a:ext cx="4495800" cy="4495800"/>
          </a:xfrm>
          <a:prstGeom prst="rect">
            <a:avLst/>
          </a:prstGeom>
          <a:noFill/>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2600" y="609600"/>
            <a:ext cx="5562600" cy="1200329"/>
          </a:xfrm>
          <a:prstGeom prst="rect">
            <a:avLst/>
          </a:prstGeom>
          <a:noFill/>
        </p:spPr>
        <p:txBody>
          <a:bodyPr wrap="square" rtlCol="0">
            <a:spAutoFit/>
          </a:bodyPr>
          <a:lstStyle/>
          <a:p>
            <a:pPr algn="ctr"/>
            <a:r>
              <a:rPr lang="en-US" sz="2400" dirty="0">
                <a:effectLst>
                  <a:outerShdw blurRad="38100" dist="38100" dir="2700000" algn="tl">
                    <a:srgbClr val="000000">
                      <a:alpha val="43137"/>
                    </a:srgbClr>
                  </a:outerShdw>
                </a:effectLst>
              </a:rPr>
              <a:t>Choose Appropriate Rectangle:</a:t>
            </a:r>
          </a:p>
          <a:p>
            <a:pPr algn="ctr"/>
            <a:r>
              <a:rPr lang="en-US" sz="2400" dirty="0">
                <a:effectLst>
                  <a:outerShdw blurRad="38100" dist="38100" dir="2700000" algn="tl">
                    <a:srgbClr val="000000">
                      <a:alpha val="43137"/>
                    </a:srgbClr>
                  </a:outerShdw>
                </a:effectLst>
              </a:rPr>
              <a:t>Overlapping Phi Rectangles to form a Square</a:t>
            </a:r>
          </a:p>
        </p:txBody>
      </p:sp>
      <p:sp>
        <p:nvSpPr>
          <p:cNvPr id="131074" name="AutoShape 2" descr="Composition in Art: The Secret Sauce to Captivating Artwor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31076" name="AutoShape 4" descr="Composition in Art: The Secret Sauce to Captivating Artwor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31078" name="AutoShape 6" descr="Composition in Art: The Secret Sauce to Captivating Artwor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31080" name="AutoShape 8" descr="Composition in Art: The Secret Sauce to Captivating Artwor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136194" name="Picture 2" descr="G:\Recovered data 2021-12-14-17-4-41 G Drive\Charlies Art Work\Angelas Khyree\Glowing Face w grid2 copy.jpg"/>
          <p:cNvPicPr>
            <a:picLocks noChangeAspect="1" noChangeArrowheads="1"/>
          </p:cNvPicPr>
          <p:nvPr/>
        </p:nvPicPr>
        <p:blipFill>
          <a:blip r:embed="rId3" cstate="print"/>
          <a:srcRect/>
          <a:stretch>
            <a:fillRect/>
          </a:stretch>
        </p:blipFill>
        <p:spPr bwMode="auto">
          <a:xfrm>
            <a:off x="2438400" y="2057400"/>
            <a:ext cx="4114800" cy="4114800"/>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solidFill>
                  <a:srgbClr val="FFFF00"/>
                </a:solidFill>
                <a:effectLst>
                  <a:outerShdw blurRad="38100" dist="38100" dir="2700000" algn="tl">
                    <a:srgbClr val="000000">
                      <a:alpha val="43137"/>
                    </a:srgbClr>
                  </a:outerShdw>
                </a:effectLst>
              </a:rPr>
              <a:t>Balance</a:t>
            </a:r>
            <a:r>
              <a:rPr lang="en-US" dirty="0">
                <a:effectLst>
                  <a:outerShdw blurRad="38100" dist="38100" dir="2700000" algn="tl">
                    <a:srgbClr val="000000">
                      <a:alpha val="43137"/>
                    </a:srgbClr>
                  </a:outerShdw>
                </a:effectLst>
              </a:rPr>
              <a:t>: If a composition has a good sense of balance, it will give off the feeling of stability and will evoke pleasant and, even, comforting feelings.</a:t>
            </a:r>
          </a:p>
          <a:p>
            <a:pPr fontAlgn="base"/>
            <a:r>
              <a:rPr lang="en-US" dirty="0">
                <a:solidFill>
                  <a:srgbClr val="FFFF00"/>
                </a:solidFill>
                <a:effectLst>
                  <a:outerShdw blurRad="38100" dist="38100" dir="2700000" algn="tl">
                    <a:srgbClr val="000000">
                      <a:alpha val="43137"/>
                    </a:srgbClr>
                  </a:outerShdw>
                </a:effectLst>
              </a:rPr>
              <a:t>Movement</a:t>
            </a:r>
            <a:r>
              <a:rPr lang="en-US" dirty="0">
                <a:effectLst>
                  <a:outerShdw blurRad="38100" dist="38100" dir="2700000" algn="tl">
                    <a:srgbClr val="000000">
                      <a:alpha val="43137"/>
                    </a:srgbClr>
                  </a:outerShdw>
                </a:effectLst>
              </a:rPr>
              <a:t>: A painting can be given a sense of ‘action’ with the use of compositional arrangement that implies movement. As for the purpose of introducing movement in a composition, it can lead the viewer’s line of sight to the focal point or evoke a certain emotion that is otherwise difficult to inspire if a subject is too stiff.</a:t>
            </a:r>
          </a:p>
          <a:p>
            <a:endParaRPr lang="en-US" dirty="0">
              <a:effectLst>
                <a:outerShdw blurRad="38100" dist="38100" dir="2700000" algn="tl">
                  <a:srgbClr val="000000">
                    <a:alpha val="43137"/>
                  </a:srgbClr>
                </a:outerShdw>
              </a:effectLst>
            </a:endParaRPr>
          </a:p>
        </p:txBody>
      </p:sp>
      <p:sp>
        <p:nvSpPr>
          <p:cNvPr id="3" name="Title 2"/>
          <p:cNvSpPr>
            <a:spLocks noGrp="1"/>
          </p:cNvSpPr>
          <p:nvPr>
            <p:ph type="title"/>
          </p:nvPr>
        </p:nvSpPr>
        <p:spPr/>
        <p:txBody>
          <a:bodyPr/>
          <a:lstStyle/>
          <a:p>
            <a:pPr algn="ctr"/>
            <a:r>
              <a:rPr lang="en-US" dirty="0">
                <a:effectLst>
                  <a:outerShdw blurRad="38100" dist="38100" dir="2700000" algn="tl">
                    <a:srgbClr val="000000">
                      <a:alpha val="43137"/>
                    </a:srgbClr>
                  </a:outerShdw>
                </a:effectLst>
              </a:rPr>
              <a:t>Composition cont’d.</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2600" y="609600"/>
            <a:ext cx="5562600" cy="461665"/>
          </a:xfrm>
          <a:prstGeom prst="rect">
            <a:avLst/>
          </a:prstGeom>
          <a:noFill/>
        </p:spPr>
        <p:txBody>
          <a:bodyPr wrap="square" rtlCol="0">
            <a:spAutoFit/>
          </a:bodyPr>
          <a:lstStyle/>
          <a:p>
            <a:pPr algn="ctr"/>
            <a:r>
              <a:rPr lang="en-US" sz="2400" dirty="0">
                <a:effectLst>
                  <a:outerShdw blurRad="38100" dist="38100" dir="2700000" algn="tl">
                    <a:srgbClr val="000000">
                      <a:alpha val="43137"/>
                    </a:srgbClr>
                  </a:outerShdw>
                </a:effectLst>
              </a:rPr>
              <a:t>Create Final Pastel Portrait</a:t>
            </a:r>
          </a:p>
        </p:txBody>
      </p:sp>
      <p:sp>
        <p:nvSpPr>
          <p:cNvPr id="131074" name="AutoShape 2" descr="Composition in Art: The Secret Sauce to Captivating Artwor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31076" name="AutoShape 4" descr="Composition in Art: The Secret Sauce to Captivating Artwor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31078" name="AutoShape 6" descr="Composition in Art: The Secret Sauce to Captivating Artwor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31080" name="AutoShape 8" descr="Composition in Art: The Secret Sauce to Captivating Artwor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137218" name="Picture 2" descr="G:\Recovered data 2021-12-14-17-4-41 G Drive\Charlies Art Work\Angelas Khyree\jpeg\Khyree Final lo res.jpg"/>
          <p:cNvPicPr>
            <a:picLocks noChangeAspect="1" noChangeArrowheads="1"/>
          </p:cNvPicPr>
          <p:nvPr/>
        </p:nvPicPr>
        <p:blipFill>
          <a:blip r:embed="rId3" cstate="print"/>
          <a:srcRect/>
          <a:stretch>
            <a:fillRect/>
          </a:stretch>
        </p:blipFill>
        <p:spPr bwMode="auto">
          <a:xfrm>
            <a:off x="2133600" y="1371600"/>
            <a:ext cx="4724400" cy="4724400"/>
          </a:xfrm>
          <a:prstGeom prst="rect">
            <a:avLst/>
          </a:prstGeom>
          <a:no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2600" y="838200"/>
            <a:ext cx="5562600" cy="461665"/>
          </a:xfrm>
          <a:prstGeom prst="rect">
            <a:avLst/>
          </a:prstGeom>
          <a:noFill/>
        </p:spPr>
        <p:txBody>
          <a:bodyPr wrap="square" rtlCol="0">
            <a:spAutoFit/>
          </a:bodyPr>
          <a:lstStyle/>
          <a:p>
            <a:pPr algn="ctr"/>
            <a:r>
              <a:rPr lang="en-US" sz="2400" dirty="0">
                <a:effectLst>
                  <a:outerShdw blurRad="38100" dist="38100" dir="2700000" algn="tl">
                    <a:srgbClr val="000000">
                      <a:alpha val="43137"/>
                    </a:srgbClr>
                  </a:outerShdw>
                </a:effectLst>
              </a:rPr>
              <a:t>Additional Example</a:t>
            </a:r>
          </a:p>
        </p:txBody>
      </p:sp>
      <p:sp>
        <p:nvSpPr>
          <p:cNvPr id="131074" name="AutoShape 2" descr="Composition in Art: The Secret Sauce to Captivating Artwor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31076" name="AutoShape 4" descr="Composition in Art: The Secret Sauce to Captivating Artwor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31078" name="AutoShape 6" descr="Composition in Art: The Secret Sauce to Captivating Artwor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31080" name="AutoShape 8" descr="Composition in Art: The Secret Sauce to Captivating Artwor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66561" name="Picture 1" descr="G:\Recovered data 2021-12-14-17-4-41 G Drive\Charlies Art Work\Florence Italy Street Painter\Street Painter in Florence Italy\Street Painter in Florence copy.jpg"/>
          <p:cNvPicPr>
            <a:picLocks noChangeAspect="1" noChangeArrowheads="1"/>
          </p:cNvPicPr>
          <p:nvPr/>
        </p:nvPicPr>
        <p:blipFill>
          <a:blip r:embed="rId2" cstate="print"/>
          <a:srcRect/>
          <a:stretch>
            <a:fillRect/>
          </a:stretch>
        </p:blipFill>
        <p:spPr bwMode="auto">
          <a:xfrm>
            <a:off x="2020252" y="1600200"/>
            <a:ext cx="4837748" cy="4489789"/>
          </a:xfrm>
          <a:prstGeom prst="rect">
            <a:avLst/>
          </a:prstGeom>
          <a:noFill/>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914400"/>
            <a:ext cx="3886200" cy="461665"/>
          </a:xfrm>
          <a:prstGeom prst="rect">
            <a:avLst/>
          </a:prstGeom>
        </p:spPr>
        <p:txBody>
          <a:bodyPr wrap="square">
            <a:spAutoFit/>
          </a:bodyPr>
          <a:lstStyle/>
          <a:p>
            <a:pPr algn="ctr"/>
            <a:r>
              <a:rPr lang="en-US" sz="2400" dirty="0">
                <a:effectLst>
                  <a:outerShdw blurRad="38100" dist="38100" dir="2700000" algn="tl">
                    <a:srgbClr val="000000">
                      <a:alpha val="43137"/>
                    </a:srgbClr>
                  </a:outerShdw>
                </a:effectLst>
              </a:rPr>
              <a:t>Finished Product</a:t>
            </a:r>
          </a:p>
        </p:txBody>
      </p:sp>
      <p:pic>
        <p:nvPicPr>
          <p:cNvPr id="129026" name="Picture 2" descr="G:\Recovered data 2021-12-14-17-4-41 G Drive\Charlies Art Work\Florence Italy Street Painter\Florence Street Painter.jpg"/>
          <p:cNvPicPr>
            <a:picLocks noChangeAspect="1" noChangeArrowheads="1"/>
          </p:cNvPicPr>
          <p:nvPr/>
        </p:nvPicPr>
        <p:blipFill>
          <a:blip r:embed="rId2" cstate="print"/>
          <a:srcRect/>
          <a:stretch>
            <a:fillRect/>
          </a:stretch>
        </p:blipFill>
        <p:spPr bwMode="auto">
          <a:xfrm>
            <a:off x="2438400" y="1752600"/>
            <a:ext cx="4267200" cy="4267200"/>
          </a:xfrm>
          <a:prstGeom prst="rect">
            <a:avLst/>
          </a:prstGeom>
          <a:noFill/>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2600" y="457200"/>
            <a:ext cx="5562600" cy="830997"/>
          </a:xfrm>
          <a:prstGeom prst="rect">
            <a:avLst/>
          </a:prstGeom>
          <a:noFill/>
        </p:spPr>
        <p:txBody>
          <a:bodyPr wrap="square" rtlCol="0">
            <a:spAutoFit/>
          </a:bodyPr>
          <a:lstStyle/>
          <a:p>
            <a:pPr algn="ctr"/>
            <a:r>
              <a:rPr lang="en-US" sz="2400" dirty="0">
                <a:effectLst>
                  <a:outerShdw blurRad="38100" dist="38100" dir="2700000" algn="tl">
                    <a:srgbClr val="000000">
                      <a:alpha val="43137"/>
                    </a:srgbClr>
                  </a:outerShdw>
                </a:effectLst>
              </a:rPr>
              <a:t>Additional Example</a:t>
            </a:r>
          </a:p>
          <a:p>
            <a:pPr algn="ctr"/>
            <a:r>
              <a:rPr lang="en-US" sz="2400" dirty="0">
                <a:effectLst>
                  <a:outerShdw blurRad="38100" dist="38100" dir="2700000" algn="tl">
                    <a:srgbClr val="000000">
                      <a:alpha val="43137"/>
                    </a:srgbClr>
                  </a:outerShdw>
                </a:effectLst>
              </a:rPr>
              <a:t>Original photo</a:t>
            </a:r>
          </a:p>
        </p:txBody>
      </p:sp>
      <p:sp>
        <p:nvSpPr>
          <p:cNvPr id="131074" name="AutoShape 2" descr="Composition in Art: The Secret Sauce to Captivating Artwor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31076" name="AutoShape 4" descr="Composition in Art: The Secret Sauce to Captivating Artwor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31078" name="AutoShape 6" descr="Composition in Art: The Secret Sauce to Captivating Artwor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31080" name="AutoShape 8" descr="Composition in Art: The Secret Sauce to Captivating Artwor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130050" name="Picture 2"/>
          <p:cNvPicPr>
            <a:picLocks noChangeAspect="1" noChangeArrowheads="1"/>
          </p:cNvPicPr>
          <p:nvPr/>
        </p:nvPicPr>
        <p:blipFill>
          <a:blip r:embed="rId3" cstate="print"/>
          <a:srcRect/>
          <a:stretch>
            <a:fillRect/>
          </a:stretch>
        </p:blipFill>
        <p:spPr bwMode="auto">
          <a:xfrm>
            <a:off x="1447800" y="1676400"/>
            <a:ext cx="6295750" cy="4191000"/>
          </a:xfrm>
          <a:prstGeom prst="rect">
            <a:avLst/>
          </a:prstGeom>
          <a:noFill/>
          <a:ln w="9525">
            <a:noFill/>
            <a:miter lim="800000"/>
            <a:headEnd/>
            <a:tailEnd/>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914400"/>
            <a:ext cx="3886200" cy="461665"/>
          </a:xfrm>
          <a:prstGeom prst="rect">
            <a:avLst/>
          </a:prstGeom>
        </p:spPr>
        <p:txBody>
          <a:bodyPr wrap="square">
            <a:spAutoFit/>
          </a:bodyPr>
          <a:lstStyle/>
          <a:p>
            <a:pPr algn="ctr"/>
            <a:r>
              <a:rPr lang="en-US" sz="2400" dirty="0">
                <a:effectLst>
                  <a:outerShdw blurRad="38100" dist="38100" dir="2700000" algn="tl">
                    <a:srgbClr val="000000">
                      <a:alpha val="43137"/>
                    </a:srgbClr>
                  </a:outerShdw>
                </a:effectLst>
              </a:rPr>
              <a:t>Finished Product</a:t>
            </a:r>
          </a:p>
        </p:txBody>
      </p:sp>
      <p:pic>
        <p:nvPicPr>
          <p:cNvPr id="131074" name="Picture 2"/>
          <p:cNvPicPr>
            <a:picLocks noChangeAspect="1" noChangeArrowheads="1"/>
          </p:cNvPicPr>
          <p:nvPr/>
        </p:nvPicPr>
        <p:blipFill>
          <a:blip r:embed="rId2" cstate="print"/>
          <a:srcRect/>
          <a:stretch>
            <a:fillRect/>
          </a:stretch>
        </p:blipFill>
        <p:spPr bwMode="auto">
          <a:xfrm>
            <a:off x="1371600" y="1752600"/>
            <a:ext cx="6489001" cy="4267200"/>
          </a:xfrm>
          <a:prstGeom prst="rect">
            <a:avLst/>
          </a:prstGeom>
          <a:noFill/>
          <a:ln w="9525">
            <a:noFill/>
            <a:miter lim="800000"/>
            <a:headEnd/>
            <a:tailEnd/>
          </a:ln>
        </p:spPr>
      </p:pic>
      <p:pic>
        <p:nvPicPr>
          <p:cNvPr id="4" name="Picture 2" descr="C:\Root Rectangles Photoshop\US grid sizes\US grid sizes\Lightroom Grids for Loupe Overlay\BLACK PNG VERTICAL\1.5-Black_Vertical.png"/>
          <p:cNvPicPr>
            <a:picLocks noChangeAspect="1" noChangeArrowheads="1"/>
          </p:cNvPicPr>
          <p:nvPr/>
        </p:nvPicPr>
        <p:blipFill>
          <a:blip r:embed="rId3" cstate="print"/>
          <a:srcRect/>
          <a:stretch>
            <a:fillRect/>
          </a:stretch>
        </p:blipFill>
        <p:spPr bwMode="auto">
          <a:xfrm rot="5400000">
            <a:off x="2488118" y="659323"/>
            <a:ext cx="4243961" cy="6477000"/>
          </a:xfrm>
          <a:prstGeom prst="rect">
            <a:avLst/>
          </a:prstGeom>
          <a:noFill/>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2600" y="838200"/>
            <a:ext cx="5562600" cy="461665"/>
          </a:xfrm>
          <a:prstGeom prst="rect">
            <a:avLst/>
          </a:prstGeom>
          <a:noFill/>
        </p:spPr>
        <p:txBody>
          <a:bodyPr wrap="square" rtlCol="0">
            <a:spAutoFit/>
          </a:bodyPr>
          <a:lstStyle/>
          <a:p>
            <a:pPr algn="ctr"/>
            <a:r>
              <a:rPr lang="en-US" sz="2400" dirty="0">
                <a:effectLst>
                  <a:outerShdw blurRad="38100" dist="38100" dir="2700000" algn="tl">
                    <a:srgbClr val="000000">
                      <a:alpha val="43137"/>
                    </a:srgbClr>
                  </a:outerShdw>
                </a:effectLst>
              </a:rPr>
              <a:t>Additional Example</a:t>
            </a:r>
          </a:p>
        </p:txBody>
      </p:sp>
      <p:sp>
        <p:nvSpPr>
          <p:cNvPr id="131074" name="AutoShape 2" descr="Composition in Art: The Secret Sauce to Captivating Artwor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31076" name="AutoShape 4" descr="Composition in Art: The Secret Sauce to Captivating Artwor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31078" name="AutoShape 6" descr="Composition in Art: The Secret Sauce to Captivating Artwor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31080" name="AutoShape 8" descr="Composition in Art: The Secret Sauce to Captivating Artwor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132100" name="Picture 4"/>
          <p:cNvPicPr>
            <a:picLocks noChangeAspect="1" noChangeArrowheads="1"/>
          </p:cNvPicPr>
          <p:nvPr/>
        </p:nvPicPr>
        <p:blipFill>
          <a:blip r:embed="rId3" cstate="print"/>
          <a:srcRect/>
          <a:stretch>
            <a:fillRect/>
          </a:stretch>
        </p:blipFill>
        <p:spPr bwMode="auto">
          <a:xfrm>
            <a:off x="1219200" y="1676400"/>
            <a:ext cx="6934200" cy="4285136"/>
          </a:xfrm>
          <a:prstGeom prst="rect">
            <a:avLst/>
          </a:prstGeom>
          <a:noFill/>
          <a:ln w="9525">
            <a:noFill/>
            <a:miter lim="800000"/>
            <a:headEnd/>
            <a:tailEnd/>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9" name="Picture 5" descr="G:\Recovered data 2021-12-14-17-4-41 G Drive\Charlies Art Work\Tahiti\For Powerpoint Pres.jpg"/>
          <p:cNvPicPr>
            <a:picLocks noChangeAspect="1" noChangeArrowheads="1"/>
          </p:cNvPicPr>
          <p:nvPr/>
        </p:nvPicPr>
        <p:blipFill>
          <a:blip r:embed="rId2" cstate="print"/>
          <a:srcRect/>
          <a:stretch>
            <a:fillRect/>
          </a:stretch>
        </p:blipFill>
        <p:spPr bwMode="auto">
          <a:xfrm>
            <a:off x="1295400" y="1295400"/>
            <a:ext cx="6705600" cy="4803326"/>
          </a:xfrm>
          <a:prstGeom prst="rect">
            <a:avLst/>
          </a:prstGeom>
          <a:noFill/>
        </p:spPr>
      </p:pic>
      <p:sp>
        <p:nvSpPr>
          <p:cNvPr id="7" name="Rectangle 6"/>
          <p:cNvSpPr/>
          <p:nvPr/>
        </p:nvSpPr>
        <p:spPr>
          <a:xfrm>
            <a:off x="3326551" y="609600"/>
            <a:ext cx="2464649" cy="461665"/>
          </a:xfrm>
          <a:prstGeom prst="rect">
            <a:avLst/>
          </a:prstGeom>
        </p:spPr>
        <p:txBody>
          <a:bodyPr wrap="none">
            <a:spAutoFit/>
          </a:bodyPr>
          <a:lstStyle/>
          <a:p>
            <a:pPr algn="ctr"/>
            <a:r>
              <a:rPr lang="en-US" sz="2400" dirty="0">
                <a:effectLst>
                  <a:outerShdw blurRad="38100" dist="38100" dir="2700000" algn="tl">
                    <a:srgbClr val="000000">
                      <a:alpha val="43137"/>
                    </a:srgbClr>
                  </a:outerShdw>
                </a:effectLst>
              </a:rPr>
              <a:t>Finished Product</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0" y="-762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6" name="TextBox 5"/>
          <p:cNvSpPr txBox="1"/>
          <p:nvPr/>
        </p:nvSpPr>
        <p:spPr>
          <a:xfrm>
            <a:off x="3623055" y="457200"/>
            <a:ext cx="1897892" cy="584775"/>
          </a:xfrm>
          <a:prstGeom prst="rect">
            <a:avLst/>
          </a:prstGeom>
          <a:noFill/>
        </p:spPr>
        <p:txBody>
          <a:bodyPr wrap="none" rtlCol="0">
            <a:spAutoFit/>
          </a:bodyPr>
          <a:lstStyle/>
          <a:p>
            <a:pPr algn="ctr"/>
            <a:r>
              <a:rPr lang="en-US" sz="3200" dirty="0">
                <a:ln w="10160">
                  <a:solidFill>
                    <a:schemeClr val="accent1"/>
                  </a:solidFill>
                  <a:prstDash val="solid"/>
                </a:ln>
                <a:effectLst>
                  <a:outerShdw blurRad="38100" dist="38100" dir="2700000" algn="tl">
                    <a:srgbClr val="000000">
                      <a:alpha val="43137"/>
                    </a:srgbClr>
                  </a:outerShdw>
                </a:effectLst>
              </a:rPr>
              <a:t>Summary</a:t>
            </a:r>
          </a:p>
        </p:txBody>
      </p:sp>
      <p:sp>
        <p:nvSpPr>
          <p:cNvPr id="7" name="TextBox 6"/>
          <p:cNvSpPr txBox="1"/>
          <p:nvPr/>
        </p:nvSpPr>
        <p:spPr>
          <a:xfrm>
            <a:off x="838200" y="1066800"/>
            <a:ext cx="7543800" cy="4708981"/>
          </a:xfrm>
          <a:prstGeom prst="rect">
            <a:avLst/>
          </a:prstGeom>
          <a:noFill/>
        </p:spPr>
        <p:txBody>
          <a:bodyPr wrap="square" rtlCol="0">
            <a:spAutoFit/>
          </a:bodyPr>
          <a:lstStyle/>
          <a:p>
            <a:pPr>
              <a:buFont typeface="Arial" pitchFamily="34" charset="0"/>
              <a:buChar char="•"/>
            </a:pPr>
            <a:r>
              <a:rPr lang="en-US" sz="2000" dirty="0">
                <a:ln w="10160">
                  <a:solidFill>
                    <a:schemeClr val="accent1"/>
                  </a:solidFill>
                  <a:prstDash val="solid"/>
                </a:ln>
                <a:effectLst>
                  <a:outerShdw blurRad="38100" dist="38100" dir="2700000" algn="tl">
                    <a:srgbClr val="000000">
                      <a:alpha val="43137"/>
                    </a:srgbClr>
                  </a:outerShdw>
                </a:effectLst>
              </a:rPr>
              <a:t>We have defined Dynamic Symmetry and shown how math is used in art</a:t>
            </a:r>
          </a:p>
          <a:p>
            <a:endParaRPr lang="en-US" sz="2000" dirty="0">
              <a:ln w="10160">
                <a:solidFill>
                  <a:schemeClr val="accent1"/>
                </a:solidFill>
                <a:prstDash val="solid"/>
              </a:ln>
              <a:effectLst>
                <a:outerShdw blurRad="38100" dist="38100" dir="2700000" algn="tl">
                  <a:srgbClr val="000000">
                    <a:alpha val="43137"/>
                  </a:srgbClr>
                </a:outerShdw>
              </a:effectLst>
            </a:endParaRPr>
          </a:p>
          <a:p>
            <a:pPr>
              <a:buFont typeface="Arial" pitchFamily="34" charset="0"/>
              <a:buChar char="•"/>
            </a:pPr>
            <a:r>
              <a:rPr lang="en-US" sz="2000" dirty="0">
                <a:ln w="10160">
                  <a:solidFill>
                    <a:schemeClr val="accent1"/>
                  </a:solidFill>
                  <a:prstDash val="solid"/>
                </a:ln>
                <a:effectLst>
                  <a:outerShdw blurRad="38100" dist="38100" dir="2700000" algn="tl">
                    <a:srgbClr val="000000">
                      <a:alpha val="43137"/>
                    </a:srgbClr>
                  </a:outerShdw>
                </a:effectLst>
              </a:rPr>
              <a:t>Why was/ is it used?</a:t>
            </a:r>
          </a:p>
          <a:p>
            <a:endParaRPr lang="en-US" sz="2000" dirty="0">
              <a:ln w="10160">
                <a:solidFill>
                  <a:schemeClr val="accent1"/>
                </a:solidFill>
                <a:prstDash val="solid"/>
              </a:ln>
              <a:effectLst>
                <a:outerShdw blurRad="38100" dist="38100" dir="2700000" algn="tl">
                  <a:srgbClr val="000000">
                    <a:alpha val="43137"/>
                  </a:srgbClr>
                </a:outerShdw>
              </a:effectLst>
            </a:endParaRPr>
          </a:p>
          <a:p>
            <a:pPr>
              <a:buFont typeface="Arial" pitchFamily="34" charset="0"/>
              <a:buChar char="•"/>
            </a:pPr>
            <a:r>
              <a:rPr lang="en-US" sz="2000" dirty="0">
                <a:ln w="10160">
                  <a:solidFill>
                    <a:schemeClr val="accent1"/>
                  </a:solidFill>
                  <a:prstDash val="solid"/>
                </a:ln>
                <a:effectLst>
                  <a:outerShdw blurRad="38100" dist="38100" dir="2700000" algn="tl">
                    <a:srgbClr val="000000">
                      <a:alpha val="43137"/>
                    </a:srgbClr>
                  </a:outerShdw>
                </a:effectLst>
              </a:rPr>
              <a:t>The Divine Proportion is NOT the only dynamic system used in art and architecture. The choice of symmetry  depends on the functional space the artist chooses for his work</a:t>
            </a:r>
          </a:p>
          <a:p>
            <a:endParaRPr lang="en-US" sz="2000" dirty="0">
              <a:ln w="10160">
                <a:solidFill>
                  <a:schemeClr val="accent1"/>
                </a:solidFill>
                <a:prstDash val="solid"/>
              </a:ln>
              <a:effectLst>
                <a:outerShdw blurRad="38100" dist="38100" dir="2700000" algn="tl">
                  <a:srgbClr val="000000">
                    <a:alpha val="43137"/>
                  </a:srgbClr>
                </a:outerShdw>
              </a:effectLst>
            </a:endParaRPr>
          </a:p>
          <a:p>
            <a:pPr>
              <a:buFont typeface="Arial" pitchFamily="34" charset="0"/>
              <a:buChar char="•"/>
            </a:pPr>
            <a:r>
              <a:rPr lang="en-US" sz="2000" dirty="0">
                <a:ln w="10160">
                  <a:solidFill>
                    <a:schemeClr val="accent1"/>
                  </a:solidFill>
                  <a:prstDash val="solid"/>
                </a:ln>
                <a:effectLst>
                  <a:outerShdw blurRad="38100" dist="38100" dir="2700000" algn="tl">
                    <a:srgbClr val="000000">
                      <a:alpha val="43137"/>
                    </a:srgbClr>
                  </a:outerShdw>
                </a:effectLst>
              </a:rPr>
              <a:t>The presence of the Golden Ratio in old art and architecture has been debated for years. Is it really there or is it fiction? The evidence is too overwhelming. It is fact!</a:t>
            </a:r>
          </a:p>
          <a:p>
            <a:endParaRPr lang="en-US" sz="2000" dirty="0">
              <a:ln w="10160">
                <a:solidFill>
                  <a:schemeClr val="accent1"/>
                </a:solidFill>
                <a:prstDash val="solid"/>
              </a:ln>
              <a:effectLst>
                <a:outerShdw blurRad="38100" dist="38100" dir="2700000" algn="tl">
                  <a:srgbClr val="000000">
                    <a:alpha val="43137"/>
                  </a:srgbClr>
                </a:outerShdw>
              </a:effectLst>
            </a:endParaRPr>
          </a:p>
          <a:p>
            <a:pPr>
              <a:buFont typeface="Arial" pitchFamily="34" charset="0"/>
              <a:buChar char="•"/>
            </a:pPr>
            <a:r>
              <a:rPr lang="en-US" sz="2000" dirty="0">
                <a:ln w="10160">
                  <a:solidFill>
                    <a:schemeClr val="accent1"/>
                  </a:solidFill>
                  <a:prstDash val="solid"/>
                </a:ln>
                <a:effectLst>
                  <a:outerShdw blurRad="38100" dist="38100" dir="2700000" algn="tl">
                    <a:srgbClr val="000000">
                      <a:alpha val="43137"/>
                    </a:srgbClr>
                  </a:outerShdw>
                </a:effectLst>
              </a:rPr>
              <a:t>A simple construction technique  was shown, which can relieve the math anxiety for the math averse.</a:t>
            </a:r>
            <a:endParaRPr lang="en-US" sz="2000" b="1" cap="all" dirty="0">
              <a:ln/>
              <a:effectLst>
                <a:outerShdw blurRad="38100" dist="38100" dir="2700000" algn="tl">
                  <a:srgbClr val="000000">
                    <a:alpha val="43137"/>
                  </a:srgbClr>
                </a:outerShdw>
              </a:effectLst>
            </a:endParaRPr>
          </a:p>
        </p:txBody>
      </p:sp>
    </p:spTree>
  </p:cSld>
  <p:clrMapOvr>
    <a:masterClrMapping/>
  </p:clrMapOvr>
  <p:transition>
    <p:dissolv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Hints for Landscapes</a:t>
            </a:r>
          </a:p>
        </p:txBody>
      </p:sp>
      <p:sp>
        <p:nvSpPr>
          <p:cNvPr id="3" name="TextBox 2"/>
          <p:cNvSpPr txBox="1"/>
          <p:nvPr/>
        </p:nvSpPr>
        <p:spPr>
          <a:xfrm>
            <a:off x="1295400" y="1524000"/>
            <a:ext cx="6400800" cy="4524315"/>
          </a:xfrm>
          <a:prstGeom prst="rect">
            <a:avLst/>
          </a:prstGeom>
          <a:noFill/>
        </p:spPr>
        <p:txBody>
          <a:bodyPr wrap="square" rtlCol="0">
            <a:spAutoFit/>
          </a:bodyPr>
          <a:lstStyle/>
          <a:p>
            <a:r>
              <a:rPr lang="en-US" dirty="0">
                <a:effectLst>
                  <a:outerShdw blurRad="38100" dist="38100" dir="2700000" algn="tl">
                    <a:srgbClr val="000000">
                      <a:alpha val="43137"/>
                    </a:srgbClr>
                  </a:outerShdw>
                </a:effectLst>
              </a:rPr>
              <a:t>When it comes to painting landscapes, </a:t>
            </a:r>
            <a:r>
              <a:rPr lang="en-US" b="1" dirty="0">
                <a:effectLst>
                  <a:outerShdw blurRad="38100" dist="38100" dir="2700000" algn="tl">
                    <a:srgbClr val="000000">
                      <a:alpha val="43137"/>
                    </a:srgbClr>
                  </a:outerShdw>
                </a:effectLst>
              </a:rPr>
              <a:t>your sketch can </a:t>
            </a:r>
            <a:r>
              <a:rPr lang="en-US" b="1" u="sng" dirty="0">
                <a:effectLst>
                  <a:outerShdw blurRad="38100" dist="38100" dir="2700000" algn="tl">
                    <a:srgbClr val="000000">
                      <a:alpha val="43137"/>
                    </a:srgbClr>
                  </a:outerShdw>
                </a:effectLst>
              </a:rPr>
              <a:t>make or break</a:t>
            </a:r>
            <a:r>
              <a:rPr lang="en-US" b="1" dirty="0">
                <a:effectLst>
                  <a:outerShdw blurRad="38100" dist="38100" dir="2700000" algn="tl">
                    <a:srgbClr val="000000">
                      <a:alpha val="43137"/>
                    </a:srgbClr>
                  </a:outerShdw>
                </a:effectLst>
              </a:rPr>
              <a:t> your work</a:t>
            </a:r>
            <a:r>
              <a:rPr lang="en-US" dirty="0">
                <a:effectLst>
                  <a:outerShdw blurRad="38100" dist="38100" dir="2700000" algn="tl">
                    <a:srgbClr val="000000">
                      <a:alpha val="43137"/>
                    </a:srgbClr>
                  </a:outerShdw>
                </a:effectLst>
              </a:rPr>
              <a:t>. That’s why I always suggest sketching them first.</a:t>
            </a:r>
          </a:p>
          <a:p>
            <a:r>
              <a:rPr lang="en-US" dirty="0">
                <a:effectLst>
                  <a:outerShdw blurRad="38100" dist="38100" dir="2700000" algn="tl">
                    <a:srgbClr val="000000">
                      <a:alpha val="43137"/>
                    </a:srgbClr>
                  </a:outerShdw>
                </a:effectLst>
              </a:rPr>
              <a:t>Here’s how sketching your landscapes first sets you up for success when you paint it:</a:t>
            </a:r>
          </a:p>
          <a:p>
            <a:r>
              <a:rPr lang="en-US" dirty="0">
                <a:effectLst>
                  <a:outerShdw blurRad="38100" dist="38100" dir="2700000" algn="tl">
                    <a:srgbClr val="000000">
                      <a:alpha val="43137"/>
                    </a:srgbClr>
                  </a:outerShdw>
                </a:effectLst>
              </a:rPr>
              <a:t>🌳 </a:t>
            </a:r>
            <a:r>
              <a:rPr lang="en-US" b="1" dirty="0">
                <a:effectLst>
                  <a:outerShdw blurRad="38100" dist="38100" dir="2700000" algn="tl">
                    <a:srgbClr val="000000">
                      <a:alpha val="43137"/>
                    </a:srgbClr>
                  </a:outerShdw>
                </a:effectLst>
              </a:rPr>
              <a:t>It simplifies the structure</a:t>
            </a:r>
            <a:r>
              <a:rPr lang="en-US" dirty="0">
                <a:effectLst>
                  <a:outerShdw blurRad="38100" dist="38100" dir="2700000" algn="tl">
                    <a:srgbClr val="000000">
                      <a:alpha val="43137"/>
                    </a:srgbClr>
                  </a:outerShdw>
                </a:effectLst>
              </a:rPr>
              <a:t>​</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Sketching trees as shapes and masses, not details keeps things manageable and gives you a strong foundation.</a:t>
            </a:r>
          </a:p>
          <a:p>
            <a:r>
              <a:rPr lang="en-US" dirty="0">
                <a:effectLst>
                  <a:outerShdw blurRad="38100" dist="38100" dir="2700000" algn="tl">
                    <a:srgbClr val="000000">
                      <a:alpha val="43137"/>
                    </a:srgbClr>
                  </a:outerShdw>
                </a:effectLst>
              </a:rPr>
              <a:t>🌳 </a:t>
            </a:r>
            <a:r>
              <a:rPr lang="en-US" b="1" dirty="0">
                <a:effectLst>
                  <a:outerShdw blurRad="38100" dist="38100" dir="2700000" algn="tl">
                    <a:srgbClr val="000000">
                      <a:alpha val="43137"/>
                    </a:srgbClr>
                  </a:outerShdw>
                </a:effectLst>
              </a:rPr>
              <a:t>It helps you to train your eye with light and shadow</a:t>
            </a:r>
            <a:r>
              <a:rPr lang="en-US" dirty="0">
                <a:effectLst>
                  <a:outerShdw blurRad="38100" dist="38100" dir="2700000" algn="tl">
                    <a:srgbClr val="000000">
                      <a:alpha val="43137"/>
                    </a:srgbClr>
                  </a:outerShdw>
                </a:effectLst>
              </a:rPr>
              <a:t>​</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Sketching your landscape first helps you to observe how light, shadow, and texture interact. These quick studies prepare your hand and eye before color comes into play.</a:t>
            </a:r>
          </a:p>
          <a:p>
            <a:r>
              <a:rPr lang="en-US" dirty="0">
                <a:effectLst>
                  <a:outerShdw blurRad="38100" dist="38100" dir="2700000" algn="tl">
                    <a:srgbClr val="000000">
                      <a:alpha val="43137"/>
                    </a:srgbClr>
                  </a:outerShdw>
                </a:effectLst>
              </a:rPr>
              <a:t>🌳 </a:t>
            </a:r>
            <a:r>
              <a:rPr lang="en-US" b="1" dirty="0">
                <a:effectLst>
                  <a:outerShdw blurRad="38100" dist="38100" dir="2700000" algn="tl">
                    <a:srgbClr val="000000">
                      <a:alpha val="43137"/>
                    </a:srgbClr>
                  </a:outerShdw>
                </a:effectLst>
              </a:rPr>
              <a:t>It's easier to paint when your sketch is good</a:t>
            </a:r>
            <a:r>
              <a:rPr lang="en-US" dirty="0">
                <a:effectLst>
                  <a:outerShdw blurRad="38100" dist="38100" dir="2700000" algn="tl">
                    <a:srgbClr val="000000">
                      <a:alpha val="43137"/>
                    </a:srgbClr>
                  </a:outerShdw>
                </a:effectLst>
              </a:rPr>
              <a:t>​</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When you move to paint, the groundwork is already done. Your trees will stand firmly in your landscapes because your sketch has guided the composition.</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90600"/>
          </a:xfrm>
        </p:spPr>
        <p:txBody>
          <a:bodyPr>
            <a:normAutofit fontScale="90000"/>
          </a:bodyPr>
          <a:lstStyle/>
          <a:p>
            <a:pPr algn="ctr"/>
            <a:br>
              <a:rPr lang="en-US" sz="3600" dirty="0"/>
            </a:br>
            <a:br>
              <a:rPr lang="en-US" sz="3600" dirty="0"/>
            </a:br>
            <a:br>
              <a:rPr lang="en-US" sz="3600" dirty="0"/>
            </a:br>
            <a:br>
              <a:rPr lang="en-US" sz="3600" dirty="0"/>
            </a:br>
            <a:br>
              <a:rPr lang="en-US" sz="3600" dirty="0"/>
            </a:br>
            <a:br>
              <a:rPr lang="en-US" sz="3600" dirty="0"/>
            </a:br>
            <a:r>
              <a:rPr lang="en-US" sz="3600" dirty="0"/>
              <a:t>Use a Mirror to check for symmetry and proportion</a:t>
            </a:r>
            <a:endParaRPr lang="en-US" dirty="0"/>
          </a:p>
        </p:txBody>
      </p:sp>
      <p:pic>
        <p:nvPicPr>
          <p:cNvPr id="6" name="Content Placeholder 5" descr="Image(11).jpg"/>
          <p:cNvPicPr>
            <a:picLocks noGrp="1" noChangeAspect="1"/>
          </p:cNvPicPr>
          <p:nvPr>
            <p:ph idx="1"/>
          </p:nvPr>
        </p:nvPicPr>
        <p:blipFill>
          <a:blip r:embed="rId2" cstate="print"/>
          <a:stretch>
            <a:fillRect/>
          </a:stretch>
        </p:blipFill>
        <p:spPr>
          <a:xfrm>
            <a:off x="1080247" y="1524000"/>
            <a:ext cx="6983506" cy="4572000"/>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fontAlgn="base"/>
            <a:r>
              <a:rPr lang="en-US" dirty="0">
                <a:solidFill>
                  <a:srgbClr val="FFFF00"/>
                </a:solidFill>
                <a:effectLst>
                  <a:outerShdw blurRad="38100" dist="38100" dir="2700000" algn="tl">
                    <a:srgbClr val="000000">
                      <a:alpha val="43137"/>
                    </a:srgbClr>
                  </a:outerShdw>
                </a:effectLst>
              </a:rPr>
              <a:t>Contrast:</a:t>
            </a:r>
            <a:r>
              <a:rPr lang="en-US" dirty="0">
                <a:effectLst>
                  <a:outerShdw blurRad="38100" dist="38100" dir="2700000" algn="tl">
                    <a:srgbClr val="000000">
                      <a:alpha val="43137"/>
                    </a:srgbClr>
                  </a:outerShdw>
                </a:effectLst>
              </a:rPr>
              <a:t> Contrast in visual arts can greatly impact the object that grabs the viewer’s attention. Basically, when one object in a painting is designed to be ‘stronger’ than the other, it can lead the viewer’s eye to that object. A popular example is the use of negative space and positive space. One can also use complementary colors or extreme darks and lights to provide contrast.</a:t>
            </a:r>
          </a:p>
          <a:p>
            <a:r>
              <a:rPr lang="en-US" dirty="0">
                <a:solidFill>
                  <a:srgbClr val="FFFF00"/>
                </a:solidFill>
                <a:effectLst>
                  <a:outerShdw blurRad="38100" dist="38100" dir="2700000" algn="tl">
                    <a:srgbClr val="000000">
                      <a:alpha val="43137"/>
                    </a:srgbClr>
                  </a:outerShdw>
                </a:effectLst>
              </a:rPr>
              <a:t>Emphasis: </a:t>
            </a:r>
            <a:r>
              <a:rPr lang="en-US" dirty="0">
                <a:effectLst>
                  <a:outerShdw blurRad="38100" dist="38100" dir="2700000" algn="tl">
                    <a:srgbClr val="000000">
                      <a:alpha val="43137"/>
                    </a:srgbClr>
                  </a:outerShdw>
                </a:effectLst>
              </a:rPr>
              <a:t>Often achieved by providing contrast, an artist can put emphasis on a certain element in a piece of work in order to create visual dominance that can keep the viewer’s attention.</a:t>
            </a:r>
            <a:endParaRPr lang="en-US" dirty="0">
              <a:solidFill>
                <a:srgbClr val="FFFF00"/>
              </a:solidFill>
              <a:effectLst>
                <a:outerShdw blurRad="38100" dist="38100" dir="2700000" algn="tl">
                  <a:srgbClr val="000000">
                    <a:alpha val="43137"/>
                  </a:srgbClr>
                </a:outerShdw>
              </a:effectLst>
            </a:endParaRPr>
          </a:p>
        </p:txBody>
      </p:sp>
      <p:sp>
        <p:nvSpPr>
          <p:cNvPr id="3" name="Title 2"/>
          <p:cNvSpPr>
            <a:spLocks noGrp="1"/>
          </p:cNvSpPr>
          <p:nvPr>
            <p:ph type="title"/>
          </p:nvPr>
        </p:nvSpPr>
        <p:spPr/>
        <p:txBody>
          <a:bodyPr/>
          <a:lstStyle/>
          <a:p>
            <a:pPr algn="ctr"/>
            <a:r>
              <a:rPr lang="en-US" dirty="0">
                <a:effectLst>
                  <a:outerShdw blurRad="38100" dist="38100" dir="2700000" algn="tl">
                    <a:srgbClr val="000000">
                      <a:alpha val="43137"/>
                    </a:srgbClr>
                  </a:outerShdw>
                </a:effectLst>
              </a:rPr>
              <a:t>Composition cont’d.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age(13).jpg"/>
          <p:cNvPicPr>
            <a:picLocks noGrp="1" noChangeAspect="1"/>
          </p:cNvPicPr>
          <p:nvPr>
            <p:ph idx="1"/>
          </p:nvPr>
        </p:nvPicPr>
        <p:blipFill>
          <a:blip r:embed="rId2" cstate="print"/>
          <a:stretch>
            <a:fillRect/>
          </a:stretch>
        </p:blipFill>
        <p:spPr>
          <a:xfrm>
            <a:off x="1018515" y="1524000"/>
            <a:ext cx="7106970" cy="4572000"/>
          </a:xfrm>
        </p:spPr>
      </p:pic>
      <p:sp>
        <p:nvSpPr>
          <p:cNvPr id="3" name="Title 2"/>
          <p:cNvSpPr>
            <a:spLocks noGrp="1"/>
          </p:cNvSpPr>
          <p:nvPr>
            <p:ph type="title"/>
          </p:nvPr>
        </p:nvSpPr>
        <p:spPr/>
        <p:txBody>
          <a:bodyPr/>
          <a:lstStyle/>
          <a:p>
            <a:pPr algn="ctr"/>
            <a:r>
              <a:rPr lang="en-US" dirty="0"/>
              <a:t>Check Mirror Image</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a:t>What About Framing?</a:t>
            </a:r>
          </a:p>
        </p:txBody>
      </p:sp>
      <p:sp>
        <p:nvSpPr>
          <p:cNvPr id="6" name="Content Placeholder 5"/>
          <p:cNvSpPr>
            <a:spLocks noGrp="1"/>
          </p:cNvSpPr>
          <p:nvPr>
            <p:ph idx="1"/>
          </p:nvPr>
        </p:nvSpPr>
        <p:spPr/>
        <p:txBody>
          <a:bodyPr/>
          <a:lstStyle/>
          <a:p>
            <a:r>
              <a:rPr lang="nl-NL" b="1" dirty="0"/>
              <a:t>5x7 – Root 2</a:t>
            </a:r>
            <a:endParaRPr lang="nl-NL" dirty="0"/>
          </a:p>
          <a:p>
            <a:r>
              <a:rPr lang="nl-NL" dirty="0"/>
              <a:t>8x10</a:t>
            </a:r>
          </a:p>
          <a:p>
            <a:r>
              <a:rPr lang="nl-NL" dirty="0"/>
              <a:t>9x12</a:t>
            </a:r>
          </a:p>
          <a:p>
            <a:r>
              <a:rPr lang="nl-NL" dirty="0"/>
              <a:t>12x16</a:t>
            </a:r>
          </a:p>
          <a:p>
            <a:r>
              <a:rPr lang="nl-NL" b="1" dirty="0"/>
              <a:t>11x14 – Root Phi</a:t>
            </a:r>
            <a:endParaRPr lang="nl-NL" dirty="0"/>
          </a:p>
          <a:p>
            <a:r>
              <a:rPr lang="nl-NL" b="1" dirty="0"/>
              <a:t>12x24 – Root 4</a:t>
            </a:r>
            <a:endParaRPr lang="nl-NL" dirty="0"/>
          </a:p>
          <a:p>
            <a:r>
              <a:rPr lang="nl-NL" dirty="0"/>
              <a:t>16x20</a:t>
            </a:r>
          </a:p>
          <a:p>
            <a:r>
              <a:rPr lang="nl-NL" dirty="0"/>
              <a:t>18x24</a:t>
            </a:r>
          </a:p>
          <a:p>
            <a:r>
              <a:rPr lang="nl-NL" dirty="0"/>
              <a:t>24x36</a:t>
            </a:r>
          </a:p>
          <a:p>
            <a:pPr>
              <a:buNone/>
            </a:pPr>
            <a:endParaRPr lang="en-US"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a:solidFill>
                  <a:schemeClr val="tx1"/>
                </a:solidFill>
                <a:effectLst>
                  <a:outerShdw blurRad="38100" dist="38100" dir="2700000" algn="tl">
                    <a:srgbClr val="000000">
                      <a:alpha val="43137"/>
                    </a:srgbClr>
                  </a:outerShdw>
                </a:effectLst>
              </a:rPr>
              <a:t>What About Framing</a:t>
            </a:r>
            <a:r>
              <a:rPr lang="en-US" dirty="0"/>
              <a:t>?</a:t>
            </a:r>
          </a:p>
        </p:txBody>
      </p:sp>
      <p:sp>
        <p:nvSpPr>
          <p:cNvPr id="6" name="Content Placeholder 5"/>
          <p:cNvSpPr>
            <a:spLocks noGrp="1"/>
          </p:cNvSpPr>
          <p:nvPr>
            <p:ph idx="1"/>
          </p:nvPr>
        </p:nvSpPr>
        <p:spPr/>
        <p:txBody>
          <a:bodyPr/>
          <a:lstStyle/>
          <a:p>
            <a:r>
              <a:rPr lang="en-US" dirty="0">
                <a:effectLst>
                  <a:outerShdw blurRad="38100" dist="38100" dir="2700000" algn="tl">
                    <a:srgbClr val="000000">
                      <a:alpha val="43137"/>
                    </a:srgbClr>
                  </a:outerShdw>
                </a:effectLst>
              </a:rPr>
              <a:t>Notice, very few standard size frames are dynamic root rectangles. Perhaps, some combination (overlay of rectangles may work). Custom frames are expensive. However, here is an online link to a rather inexpensive frame shop that I have found excellent. https://www.framedestination.com/</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solidFill>
                  <a:srgbClr val="FFFF00"/>
                </a:solidFill>
                <a:effectLst>
                  <a:outerShdw blurRad="38100" dist="38100" dir="2700000" algn="tl">
                    <a:srgbClr val="000000">
                      <a:alpha val="43137"/>
                    </a:srgbClr>
                  </a:outerShdw>
                </a:effectLst>
              </a:rPr>
              <a:t>Rhythm:</a:t>
            </a:r>
            <a:r>
              <a:rPr lang="en-US" dirty="0">
                <a:effectLst>
                  <a:outerShdw blurRad="38100" dist="38100" dir="2700000" algn="tl">
                    <a:srgbClr val="000000">
                      <a:alpha val="43137"/>
                    </a:srgbClr>
                  </a:outerShdw>
                </a:effectLst>
              </a:rPr>
              <a:t> Just like how rhythm in music can make a song either orderly or disorderly, introducing a sense of rhythm by organizing the distribution of visual elements of a composition can change the resulting effect.</a:t>
            </a:r>
          </a:p>
          <a:p>
            <a:r>
              <a:rPr lang="en-US" dirty="0">
                <a:solidFill>
                  <a:srgbClr val="FFFF00"/>
                </a:solidFill>
                <a:effectLst>
                  <a:outerShdw blurRad="38100" dist="38100" dir="2700000" algn="tl">
                    <a:srgbClr val="000000">
                      <a:alpha val="43137"/>
                    </a:srgbClr>
                  </a:outerShdw>
                </a:effectLst>
              </a:rPr>
              <a:t>Patterns:</a:t>
            </a:r>
            <a:r>
              <a:rPr lang="en-US" dirty="0">
                <a:effectLst>
                  <a:outerShdw blurRad="38100" dist="38100" dir="2700000" algn="tl">
                    <a:srgbClr val="000000">
                      <a:alpha val="43137"/>
                    </a:srgbClr>
                  </a:outerShdw>
                </a:effectLst>
              </a:rPr>
              <a:t> The human eye is inherently attracted to patterns. By taking advantage of this instinct and introducing patterns in your composition design, you can evoke an array of surprising reactions in your viewers and guide them throughout the painting.</a:t>
            </a:r>
          </a:p>
        </p:txBody>
      </p:sp>
      <p:sp>
        <p:nvSpPr>
          <p:cNvPr id="3" name="Title 2"/>
          <p:cNvSpPr>
            <a:spLocks noGrp="1"/>
          </p:cNvSpPr>
          <p:nvPr>
            <p:ph type="title"/>
          </p:nvPr>
        </p:nvSpPr>
        <p:spPr/>
        <p:txBody>
          <a:bodyPr/>
          <a:lstStyle/>
          <a:p>
            <a:pPr algn="ctr"/>
            <a:r>
              <a:rPr lang="en-US" dirty="0">
                <a:effectLst>
                  <a:outerShdw blurRad="38100" dist="38100" dir="2700000" algn="tl">
                    <a:srgbClr val="000000">
                      <a:alpha val="43137"/>
                    </a:srgbClr>
                  </a:outerShdw>
                </a:effectLst>
              </a:rPr>
              <a:t>Composition cont’d.</a:t>
            </a: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solidFill>
                  <a:srgbClr val="FFFF00"/>
                </a:solidFill>
              </a:rPr>
              <a:t>Unity/Variety:</a:t>
            </a:r>
            <a:r>
              <a:rPr lang="en-US" dirty="0"/>
              <a:t> </a:t>
            </a:r>
            <a:r>
              <a:rPr lang="en-US" dirty="0">
                <a:effectLst>
                  <a:outerShdw blurRad="38100" dist="38100" dir="2700000" algn="tl">
                    <a:srgbClr val="000000">
                      <a:alpha val="43137"/>
                    </a:srgbClr>
                  </a:outerShdw>
                </a:effectLst>
              </a:rPr>
              <a:t>Unity can make a good composition fit comfortably. But, too much unity might make it look too monotonous. The same thing goes for introducing variety in your artwork. Variety can spark interest, but too much may instead lead to a chaotic mess.</a:t>
            </a:r>
          </a:p>
          <a:p>
            <a:endParaRPr lang="en-US" dirty="0"/>
          </a:p>
        </p:txBody>
      </p:sp>
      <p:sp>
        <p:nvSpPr>
          <p:cNvPr id="3" name="Title 2"/>
          <p:cNvSpPr>
            <a:spLocks noGrp="1"/>
          </p:cNvSpPr>
          <p:nvPr>
            <p:ph type="title"/>
          </p:nvPr>
        </p:nvSpPr>
        <p:spPr/>
        <p:txBody>
          <a:bodyPr/>
          <a:lstStyle/>
          <a:p>
            <a:pPr algn="ctr"/>
            <a:r>
              <a:rPr lang="en-US" dirty="0">
                <a:effectLst>
                  <a:outerShdw blurRad="38100" dist="38100" dir="2700000" algn="tl">
                    <a:srgbClr val="000000">
                      <a:alpha val="43137"/>
                    </a:srgbClr>
                  </a:outerShdw>
                </a:effectLst>
              </a:rPr>
              <a:t>Composition cont’d.</a:t>
            </a:r>
            <a:endParaRPr lang="en-US" dirty="0"/>
          </a:p>
        </p:txBody>
      </p:sp>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9862</TotalTime>
  <Words>4052</Words>
  <Application>Microsoft Office PowerPoint</Application>
  <PresentationFormat>On-screen Show (4:3)</PresentationFormat>
  <Paragraphs>282</Paragraphs>
  <Slides>72</Slides>
  <Notes>27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72</vt:i4>
      </vt:variant>
    </vt:vector>
  </HeadingPairs>
  <TitlesOfParts>
    <vt:vector size="77" baseType="lpstr">
      <vt:lpstr>Arial</vt:lpstr>
      <vt:lpstr>Calibri</vt:lpstr>
      <vt:lpstr>Constantia</vt:lpstr>
      <vt:lpstr>Wingdings 2</vt:lpstr>
      <vt:lpstr>Paper</vt:lpstr>
      <vt:lpstr>Harmonic Proportion: The Golden Section and other Systems of Dynamic Composition, and LeonardoDecoded!  </vt:lpstr>
      <vt:lpstr>  What Really Makes Great Art?</vt:lpstr>
      <vt:lpstr>Is Mastering Composition in Art Really Necessary?</vt:lpstr>
      <vt:lpstr>  Composition in Art</vt:lpstr>
      <vt:lpstr>Composition cont’d.</vt:lpstr>
      <vt:lpstr>Composition cont’d.</vt:lpstr>
      <vt:lpstr>Composition cont’d.</vt:lpstr>
      <vt:lpstr>Composition cont’d.</vt:lpstr>
      <vt:lpstr>Composition cont’d.</vt:lpstr>
      <vt:lpstr>Composition cont’d.</vt:lpstr>
      <vt:lpstr>Composition cont’d.</vt:lpstr>
      <vt:lpstr>Composition cont’d</vt:lpstr>
      <vt:lpstr>PowerPoint Presentation</vt:lpstr>
      <vt:lpstr>Composition cont’d</vt:lpstr>
      <vt:lpstr>Example of The Rule of Thirds</vt:lpstr>
      <vt:lpstr>The Golden Triangle Rule</vt:lpstr>
      <vt:lpstr>Example of The Golden Triangle Rule</vt:lpstr>
      <vt:lpstr> Rule of The Golden Ratio </vt:lpstr>
      <vt:lpstr>Example of the Rule of The Golden Ratio</vt:lpstr>
      <vt:lpstr>Rhythm</vt:lpstr>
      <vt:lpstr>Example of Rhythm</vt:lpstr>
      <vt:lpstr>Looking Ahead</vt:lpstr>
      <vt:lpstr>Putting This Knowledge to Work</vt:lpstr>
      <vt:lpstr>PowerPoint Presentation</vt:lpstr>
      <vt:lpstr>PowerPoint Presentation</vt:lpstr>
      <vt:lpstr>What is Symmetry?</vt:lpstr>
      <vt:lpstr>PowerPoint Presentation</vt:lpstr>
      <vt:lpstr>PowerPoint Presentation</vt:lpstr>
      <vt:lpstr>Example of Static Symmetry</vt:lpstr>
      <vt:lpstr>PowerPoint Presentation</vt:lpstr>
      <vt:lpstr>PowerPoint Presentation</vt:lpstr>
      <vt:lpstr>PowerPoint Presentation</vt:lpstr>
      <vt:lpstr>PowerPoint Presentation</vt:lpstr>
      <vt:lpstr>PowerPoint Presentation</vt:lpstr>
      <vt:lpstr>Golden Rectangle and Fibonacci Numbers</vt:lpstr>
      <vt:lpstr>PowerPoint Presentation</vt:lpstr>
      <vt:lpstr>PowerPoint Presentation</vt:lpstr>
      <vt:lpstr>PowerPoint Presentation</vt:lpstr>
      <vt:lpstr>Root Three Armature</vt:lpstr>
      <vt:lpstr>Classic Root 3 Example</vt:lpstr>
      <vt:lpstr>Any Dynamic Rectangle may be overlapped (known as “rabatment”) to produce a proper functional space.</vt:lpstr>
      <vt:lpstr>A Famous Root 5 Example DaVinci’s “Annunciation”</vt:lpstr>
      <vt:lpstr>A Classic Root 3 Rabatment</vt:lpstr>
      <vt:lpstr>PowerPoint Presentation</vt:lpstr>
      <vt:lpstr>PowerPoint Presentation</vt:lpstr>
      <vt:lpstr>Root 4 Rabatment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Hints for Landscapes</vt:lpstr>
      <vt:lpstr>      Use a Mirror to check for symmetry and proportion</vt:lpstr>
      <vt:lpstr>Check Mirror Image</vt:lpstr>
      <vt:lpstr>What About Framing?</vt:lpstr>
      <vt:lpstr>What About Framing?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Harmonic Proportion: The Golden Section and other Systems of Dynamic Composition</dc:title>
  <dc:creator>Charlie Daniels</dc:creator>
  <cp:lastModifiedBy>Colleen Gorsky</cp:lastModifiedBy>
  <cp:revision>378</cp:revision>
  <dcterms:created xsi:type="dcterms:W3CDTF">2011-02-01T14:06:04Z</dcterms:created>
  <dcterms:modified xsi:type="dcterms:W3CDTF">2025-11-10T20:56:38Z</dcterms:modified>
</cp:coreProperties>
</file>